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57"/>
  </p:notesMasterIdLst>
  <p:handoutMasterIdLst>
    <p:handoutMasterId r:id="rId58"/>
  </p:handoutMasterIdLst>
  <p:sldIdLst>
    <p:sldId id="422" r:id="rId3"/>
    <p:sldId id="557" r:id="rId4"/>
    <p:sldId id="445" r:id="rId5"/>
    <p:sldId id="460" r:id="rId6"/>
    <p:sldId id="289" r:id="rId7"/>
    <p:sldId id="457" r:id="rId8"/>
    <p:sldId id="293" r:id="rId9"/>
    <p:sldId id="281" r:id="rId10"/>
    <p:sldId id="282" r:id="rId11"/>
    <p:sldId id="426" r:id="rId12"/>
    <p:sldId id="427" r:id="rId13"/>
    <p:sldId id="288" r:id="rId14"/>
    <p:sldId id="264" r:id="rId15"/>
    <p:sldId id="284" r:id="rId16"/>
    <p:sldId id="428" r:id="rId17"/>
    <p:sldId id="299" r:id="rId18"/>
    <p:sldId id="301" r:id="rId19"/>
    <p:sldId id="459" r:id="rId20"/>
    <p:sldId id="453" r:id="rId21"/>
    <p:sldId id="447" r:id="rId22"/>
    <p:sldId id="466" r:id="rId23"/>
    <p:sldId id="455" r:id="rId24"/>
    <p:sldId id="315" r:id="rId25"/>
    <p:sldId id="314" r:id="rId26"/>
    <p:sldId id="456" r:id="rId27"/>
    <p:sldId id="258" r:id="rId28"/>
    <p:sldId id="432" r:id="rId29"/>
    <p:sldId id="317" r:id="rId30"/>
    <p:sldId id="309" r:id="rId31"/>
    <p:sldId id="318" r:id="rId32"/>
    <p:sldId id="433" r:id="rId33"/>
    <p:sldId id="267" r:id="rId34"/>
    <p:sldId id="458" r:id="rId35"/>
    <p:sldId id="300" r:id="rId36"/>
    <p:sldId id="435" r:id="rId37"/>
    <p:sldId id="312" r:id="rId38"/>
    <p:sldId id="436" r:id="rId39"/>
    <p:sldId id="328" r:id="rId40"/>
    <p:sldId id="440" r:id="rId41"/>
    <p:sldId id="438" r:id="rId42"/>
    <p:sldId id="451" r:id="rId43"/>
    <p:sldId id="437" r:id="rId44"/>
    <p:sldId id="320" r:id="rId45"/>
    <p:sldId id="441" r:id="rId46"/>
    <p:sldId id="464" r:id="rId47"/>
    <p:sldId id="463" r:id="rId48"/>
    <p:sldId id="443" r:id="rId49"/>
    <p:sldId id="448" r:id="rId50"/>
    <p:sldId id="419" r:id="rId51"/>
    <p:sldId id="444" r:id="rId52"/>
    <p:sldId id="421" r:id="rId53"/>
    <p:sldId id="461" r:id="rId54"/>
    <p:sldId id="465" r:id="rId55"/>
    <p:sldId id="559" r:id="rId5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Doedderlein" initials="JD" lastIdx="9" clrIdx="0">
    <p:extLst/>
  </p:cmAuthor>
  <p:cmAuthor id="2" name="Tom Binnings" initials="TB" lastIdx="27"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706" autoAdjust="0"/>
  </p:normalViewPr>
  <p:slideViewPr>
    <p:cSldViewPr snapToGrid="0">
      <p:cViewPr>
        <p:scale>
          <a:sx n="81" d="100"/>
          <a:sy n="81" d="100"/>
        </p:scale>
        <p:origin x="-258" y="-3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openxmlformats.org/officeDocument/2006/relationships/chartUserShapes" Target="../drawings/drawing3.xml"/><Relationship Id="rId1" Type="http://schemas.openxmlformats.org/officeDocument/2006/relationships/package" Target="../embeddings/Microsoft_Excel_Worksheet10.xlsx"/><Relationship Id="rId4"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microsoft.com/office/2011/relationships/chartColorStyle" Target="colors11.xml"/><Relationship Id="rId2" Type="http://schemas.openxmlformats.org/officeDocument/2006/relationships/chartUserShapes" Target="../drawings/drawing4.xml"/><Relationship Id="rId1" Type="http://schemas.openxmlformats.org/officeDocument/2006/relationships/oleObject" Target="file:///C:\Users\jason\Downloads\Monthly_%23_of_Unique_Visitors_data%20(4).csv" TargetMode="External"/><Relationship Id="rId4"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Grand County Percent of Base Industry (2018)</a:t>
            </a:r>
          </a:p>
        </c:rich>
      </c:tx>
      <c:overlay val="0"/>
      <c:spPr>
        <a:noFill/>
        <a:ln>
          <a:noFill/>
        </a:ln>
        <a:effectLst/>
      </c:spPr>
    </c:title>
    <c:autoTitleDeleted val="0"/>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9018-4B73-BC7A-BD0D26D26B5E}"/>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018-4B73-BC7A-BD0D26D26B5E}"/>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018-4B73-BC7A-BD0D26D26B5E}"/>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018-4B73-BC7A-BD0D26D26B5E}"/>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018-4B73-BC7A-BD0D26D26B5E}"/>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018-4B73-BC7A-BD0D26D26B5E}"/>
              </c:ext>
            </c:extLst>
          </c:dPt>
          <c:dPt>
            <c:idx val="6"/>
            <c:invertIfNegative val="0"/>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018-4B73-BC7A-BD0D26D26B5E}"/>
              </c:ext>
            </c:extLst>
          </c:dPt>
          <c:dPt>
            <c:idx val="7"/>
            <c:invertIfNegative val="0"/>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018-4B73-BC7A-BD0D26D26B5E}"/>
              </c:ext>
            </c:extLst>
          </c:dPt>
          <c:dPt>
            <c:idx val="8"/>
            <c:invertIfNegative val="0"/>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018-4B73-BC7A-BD0D26D26B5E}"/>
              </c:ext>
            </c:extLst>
          </c:dPt>
          <c:dPt>
            <c:idx val="9"/>
            <c:invertIfNegative val="0"/>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9018-4B73-BC7A-BD0D26D26B5E}"/>
              </c:ext>
            </c:extLst>
          </c:dPt>
          <c:cat>
            <c:strRef>
              <c:f>Sheet1!$A$2:$A$11</c:f>
              <c:strCache>
                <c:ptCount val="10"/>
                <c:pt idx="0">
                  <c:v>Toursim</c:v>
                </c:pt>
                <c:pt idx="1">
                  <c:v>Dividends, Int, and Rent</c:v>
                </c:pt>
                <c:pt idx="2">
                  <c:v>Regional Services</c:v>
                </c:pt>
                <c:pt idx="3">
                  <c:v>Retirees</c:v>
                </c:pt>
                <c:pt idx="4">
                  <c:v>Agriculture</c:v>
                </c:pt>
                <c:pt idx="5">
                  <c:v>Transfer Payments</c:v>
                </c:pt>
                <c:pt idx="6">
                  <c:v>Federal / State Govt</c:v>
                </c:pt>
                <c:pt idx="7">
                  <c:v>Commuters</c:v>
                </c:pt>
                <c:pt idx="8">
                  <c:v>Manufacturing</c:v>
                </c:pt>
                <c:pt idx="9">
                  <c:v>Mining</c:v>
                </c:pt>
              </c:strCache>
            </c:strRef>
          </c:cat>
          <c:val>
            <c:numRef>
              <c:f>Sheet1!$B$2:$B$11</c:f>
              <c:numCache>
                <c:formatCode>0.00%</c:formatCode>
                <c:ptCount val="10"/>
                <c:pt idx="0">
                  <c:v>0.59399999999999997</c:v>
                </c:pt>
                <c:pt idx="1">
                  <c:v>8.7999999999999995E-2</c:v>
                </c:pt>
                <c:pt idx="2">
                  <c:v>8.5000000000000006E-2</c:v>
                </c:pt>
                <c:pt idx="3">
                  <c:v>7.4999999999999997E-2</c:v>
                </c:pt>
                <c:pt idx="4">
                  <c:v>5.0999999999999997E-2</c:v>
                </c:pt>
                <c:pt idx="5">
                  <c:v>3.9E-2</c:v>
                </c:pt>
                <c:pt idx="6">
                  <c:v>2.7E-2</c:v>
                </c:pt>
                <c:pt idx="7">
                  <c:v>2.5999999999999999E-2</c:v>
                </c:pt>
                <c:pt idx="8">
                  <c:v>1.4E-2</c:v>
                </c:pt>
                <c:pt idx="9">
                  <c:v>1E-3</c:v>
                </c:pt>
              </c:numCache>
            </c:numRef>
          </c:val>
          <c:extLst xmlns:c16r2="http://schemas.microsoft.com/office/drawing/2015/06/chart">
            <c:ext xmlns:c16="http://schemas.microsoft.com/office/drawing/2014/chart" uri="{C3380CC4-5D6E-409C-BE32-E72D297353CC}">
              <c16:uniqueId val="{00000014-9018-4B73-BC7A-BD0D26D26B5E}"/>
            </c:ext>
          </c:extLst>
        </c:ser>
        <c:dLbls>
          <c:showLegendKey val="0"/>
          <c:showVal val="0"/>
          <c:showCatName val="0"/>
          <c:showSerName val="0"/>
          <c:showPercent val="0"/>
          <c:showBubbleSize val="0"/>
        </c:dLbls>
        <c:gapWidth val="47"/>
        <c:overlap val="-27"/>
        <c:axId val="132679168"/>
        <c:axId val="132680704"/>
      </c:barChart>
      <c:catAx>
        <c:axId val="13267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2680704"/>
        <c:crosses val="autoZero"/>
        <c:auto val="1"/>
        <c:lblAlgn val="ctr"/>
        <c:lblOffset val="100"/>
        <c:noMultiLvlLbl val="0"/>
      </c:catAx>
      <c:valAx>
        <c:axId val="132680704"/>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679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25400" cap="rnd">
                <a:solidFill>
                  <a:schemeClr val="tx2">
                    <a:alpha val="53000"/>
                  </a:schemeClr>
                </a:solidFill>
                <a:prstDash val="solid"/>
              </a:ln>
              <a:effectLst/>
            </c:spPr>
            <c:trendlineType val="exp"/>
            <c:dispRSqr val="0"/>
            <c:dispEq val="0"/>
          </c:trendline>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682029</c:v>
                </c:pt>
                <c:pt idx="1">
                  <c:v>770250</c:v>
                </c:pt>
                <c:pt idx="2">
                  <c:v>892579</c:v>
                </c:pt>
                <c:pt idx="3">
                  <c:v>1041361</c:v>
                </c:pt>
                <c:pt idx="4">
                  <c:v>1179357</c:v>
                </c:pt>
              </c:numCache>
            </c:numRef>
          </c:val>
          <c:extLst xmlns:c16r2="http://schemas.microsoft.com/office/drawing/2015/06/chart">
            <c:ext xmlns:c16="http://schemas.microsoft.com/office/drawing/2014/chart" uri="{C3380CC4-5D6E-409C-BE32-E72D297353CC}">
              <c16:uniqueId val="{00000000-2E91-4C19-B622-0F1127CDFAB1}"/>
            </c:ext>
          </c:extLst>
        </c:ser>
        <c:dLbls>
          <c:dLblPos val="inEnd"/>
          <c:showLegendKey val="0"/>
          <c:showVal val="1"/>
          <c:showCatName val="0"/>
          <c:showSerName val="0"/>
          <c:showPercent val="0"/>
          <c:showBubbleSize val="0"/>
        </c:dLbls>
        <c:gapWidth val="100"/>
        <c:axId val="133646208"/>
        <c:axId val="133647744"/>
      </c:barChart>
      <c:catAx>
        <c:axId val="133646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3647744"/>
        <c:crosses val="autoZero"/>
        <c:auto val="1"/>
        <c:lblAlgn val="ctr"/>
        <c:lblOffset val="100"/>
        <c:noMultiLvlLbl val="0"/>
      </c:catAx>
      <c:valAx>
        <c:axId val="1336477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3646208"/>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0" dirty="0">
                <a:solidFill>
                  <a:schemeClr val="tx2"/>
                </a:solidFill>
              </a:rPr>
              <a:t>Year-over-year</a:t>
            </a:r>
            <a:r>
              <a:rPr lang="en-US" sz="2000" b="0" baseline="0" dirty="0">
                <a:solidFill>
                  <a:schemeClr val="tx2"/>
                </a:solidFill>
              </a:rPr>
              <a:t> change in visitation</a:t>
            </a:r>
            <a:endParaRPr lang="en-US" sz="2000" b="0" dirty="0">
              <a:solidFill>
                <a:schemeClr val="tx2"/>
              </a:solidFill>
            </a:endParaRPr>
          </a:p>
        </c:rich>
      </c:tx>
      <c:layout>
        <c:manualLayout>
          <c:xMode val="edge"/>
          <c:yMode val="edge"/>
          <c:x val="0.34653885285759622"/>
          <c:y val="4.6865232565948975E-2"/>
        </c:manualLayout>
      </c:layout>
      <c:overlay val="0"/>
      <c:spPr>
        <a:noFill/>
        <a:ln>
          <a:noFill/>
        </a:ln>
        <a:effectLst/>
      </c:spPr>
    </c:title>
    <c:autoTitleDeleted val="0"/>
    <c:plotArea>
      <c:layout>
        <c:manualLayout>
          <c:layoutTarget val="inner"/>
          <c:xMode val="edge"/>
          <c:yMode val="edge"/>
          <c:x val="0.10180100842657826"/>
          <c:y val="3.4919619422572178E-2"/>
          <c:w val="0.90282338851214683"/>
          <c:h val="0.90147714794311229"/>
        </c:manualLayout>
      </c:layout>
      <c:barChart>
        <c:barDir val="col"/>
        <c:grouping val="clustered"/>
        <c:varyColors val="0"/>
        <c:ser>
          <c:idx val="0"/>
          <c:order val="0"/>
          <c:tx>
            <c:v>Trail Areas</c:v>
          </c:tx>
          <c:spPr>
            <a:solidFill>
              <a:schemeClr val="accent1"/>
            </a:solidFill>
            <a:ln>
              <a:noFill/>
            </a:ln>
            <a:effectLst/>
          </c:spPr>
          <c:invertIfNegative val="0"/>
          <c:cat>
            <c:numRef>
              <c:f>'Monthly_#_of_Unique_Visitors_da'!$A$3:$A$9</c:f>
              <c:numCache>
                <c:formatCode>d\-mmm\-yy</c:formatCode>
                <c:ptCount val="7"/>
                <c:pt idx="0">
                  <c:v>44013</c:v>
                </c:pt>
                <c:pt idx="1">
                  <c:v>43983</c:v>
                </c:pt>
                <c:pt idx="2">
                  <c:v>43952</c:v>
                </c:pt>
                <c:pt idx="3">
                  <c:v>43922</c:v>
                </c:pt>
                <c:pt idx="4">
                  <c:v>43891</c:v>
                </c:pt>
                <c:pt idx="5">
                  <c:v>43862</c:v>
                </c:pt>
                <c:pt idx="6">
                  <c:v>43831</c:v>
                </c:pt>
              </c:numCache>
              <c:extLst xmlns:c16r2="http://schemas.microsoft.com/office/drawing/2015/06/chart"/>
            </c:numRef>
          </c:cat>
          <c:val>
            <c:numRef>
              <c:f>'Monthly_#_of_Unique_Visitors_da'!$G$2:$G$8</c:f>
              <c:numCache>
                <c:formatCode>0%</c:formatCode>
                <c:ptCount val="7"/>
                <c:pt idx="0">
                  <c:v>0.31364888809726604</c:v>
                </c:pt>
                <c:pt idx="1">
                  <c:v>0.13112130296515406</c:v>
                </c:pt>
                <c:pt idx="2">
                  <c:v>0.51686463372347347</c:v>
                </c:pt>
                <c:pt idx="3">
                  <c:v>0.4668879743302512</c:v>
                </c:pt>
                <c:pt idx="4">
                  <c:v>-0.44550794945103339</c:v>
                </c:pt>
                <c:pt idx="5">
                  <c:v>-0.29107785396102348</c:v>
                </c:pt>
                <c:pt idx="6">
                  <c:v>-0.14306490911175773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2DB0-4F07-9B7E-C879D7352128}"/>
            </c:ext>
          </c:extLst>
        </c:ser>
        <c:ser>
          <c:idx val="1"/>
          <c:order val="1"/>
          <c:tx>
            <c:v>Rivers and Reservoirs</c:v>
          </c:tx>
          <c:spPr>
            <a:solidFill>
              <a:schemeClr val="accent2"/>
            </a:solidFill>
            <a:ln>
              <a:noFill/>
            </a:ln>
            <a:effectLst/>
          </c:spPr>
          <c:invertIfNegative val="0"/>
          <c:cat>
            <c:numRef>
              <c:f>'Monthly_#_of_Unique_Visitors_da'!$A$3:$A$9</c:f>
              <c:numCache>
                <c:formatCode>d\-mmm\-yy</c:formatCode>
                <c:ptCount val="7"/>
                <c:pt idx="0">
                  <c:v>44013</c:v>
                </c:pt>
                <c:pt idx="1">
                  <c:v>43983</c:v>
                </c:pt>
                <c:pt idx="2">
                  <c:v>43952</c:v>
                </c:pt>
                <c:pt idx="3">
                  <c:v>43922</c:v>
                </c:pt>
                <c:pt idx="4">
                  <c:v>43891</c:v>
                </c:pt>
                <c:pt idx="5">
                  <c:v>43862</c:v>
                </c:pt>
                <c:pt idx="6">
                  <c:v>43831</c:v>
                </c:pt>
              </c:numCache>
              <c:extLst xmlns:c16r2="http://schemas.microsoft.com/office/drawing/2015/06/chart"/>
            </c:numRef>
          </c:cat>
          <c:val>
            <c:numRef>
              <c:f>'Monthly_#_of_Unique_Visitors_da'!$G$33:$G$39</c:f>
              <c:numCache>
                <c:formatCode>0%</c:formatCode>
                <c:ptCount val="7"/>
                <c:pt idx="0">
                  <c:v>0.76016914099693789</c:v>
                </c:pt>
                <c:pt idx="1">
                  <c:v>0.18065946465516206</c:v>
                </c:pt>
                <c:pt idx="2">
                  <c:v>0.40932264705563565</c:v>
                </c:pt>
                <c:pt idx="3">
                  <c:v>0.15654065053099853</c:v>
                </c:pt>
                <c:pt idx="4">
                  <c:v>-0.6372213762591169</c:v>
                </c:pt>
                <c:pt idx="5">
                  <c:v>-0.39796166201089317</c:v>
                </c:pt>
                <c:pt idx="6">
                  <c:v>-0.1867163127673514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2DB0-4F07-9B7E-C879D7352128}"/>
            </c:ext>
          </c:extLst>
        </c:ser>
        <c:ser>
          <c:idx val="2"/>
          <c:order val="2"/>
          <c:tx>
            <c:v>Ranches/Nordic</c:v>
          </c:tx>
          <c:spPr>
            <a:solidFill>
              <a:schemeClr val="accent3"/>
            </a:solidFill>
            <a:ln>
              <a:noFill/>
            </a:ln>
            <a:effectLst/>
          </c:spPr>
          <c:invertIfNegative val="0"/>
          <c:cat>
            <c:numRef>
              <c:f>'Monthly_#_of_Unique_Visitors_da'!$A$3:$A$9</c:f>
              <c:numCache>
                <c:formatCode>d\-mmm\-yy</c:formatCode>
                <c:ptCount val="7"/>
                <c:pt idx="0">
                  <c:v>44013</c:v>
                </c:pt>
                <c:pt idx="1">
                  <c:v>43983</c:v>
                </c:pt>
                <c:pt idx="2">
                  <c:v>43952</c:v>
                </c:pt>
                <c:pt idx="3">
                  <c:v>43922</c:v>
                </c:pt>
                <c:pt idx="4">
                  <c:v>43891</c:v>
                </c:pt>
                <c:pt idx="5">
                  <c:v>43862</c:v>
                </c:pt>
                <c:pt idx="6">
                  <c:v>43831</c:v>
                </c:pt>
              </c:numCache>
              <c:extLst xmlns:c16r2="http://schemas.microsoft.com/office/drawing/2015/06/chart"/>
            </c:numRef>
          </c:cat>
          <c:val>
            <c:numRef>
              <c:f>'Monthly_#_of_Unique_Visitors_da'!$G$64:$G$70</c:f>
              <c:numCache>
                <c:formatCode>0%</c:formatCode>
                <c:ptCount val="7"/>
                <c:pt idx="0">
                  <c:v>-0.19534714773670911</c:v>
                </c:pt>
                <c:pt idx="1">
                  <c:v>-0.39388009078440311</c:v>
                </c:pt>
                <c:pt idx="2">
                  <c:v>-0.63716637004328014</c:v>
                </c:pt>
                <c:pt idx="3">
                  <c:v>-0.64416266561987201</c:v>
                </c:pt>
                <c:pt idx="4">
                  <c:v>-0.90089691618412582</c:v>
                </c:pt>
                <c:pt idx="5">
                  <c:v>-0.49499481048878924</c:v>
                </c:pt>
                <c:pt idx="6">
                  <c:v>2.9264075307540677E-2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2DB0-4F07-9B7E-C879D7352128}"/>
            </c:ext>
          </c:extLst>
        </c:ser>
        <c:ser>
          <c:idx val="3"/>
          <c:order val="3"/>
          <c:tx>
            <c:v>Hotel POI</c:v>
          </c:tx>
          <c:spPr>
            <a:solidFill>
              <a:schemeClr val="accent4"/>
            </a:solidFill>
            <a:ln>
              <a:noFill/>
            </a:ln>
            <a:effectLst/>
          </c:spPr>
          <c:invertIfNegative val="0"/>
          <c:cat>
            <c:numRef>
              <c:f>'Monthly_#_of_Unique_Visitors_da'!$A$3:$A$9</c:f>
              <c:numCache>
                <c:formatCode>d\-mmm\-yy</c:formatCode>
                <c:ptCount val="7"/>
                <c:pt idx="0">
                  <c:v>44013</c:v>
                </c:pt>
                <c:pt idx="1">
                  <c:v>43983</c:v>
                </c:pt>
                <c:pt idx="2">
                  <c:v>43952</c:v>
                </c:pt>
                <c:pt idx="3">
                  <c:v>43922</c:v>
                </c:pt>
                <c:pt idx="4">
                  <c:v>43891</c:v>
                </c:pt>
                <c:pt idx="5">
                  <c:v>43862</c:v>
                </c:pt>
                <c:pt idx="6">
                  <c:v>43831</c:v>
                </c:pt>
              </c:numCache>
              <c:extLst xmlns:c16r2="http://schemas.microsoft.com/office/drawing/2015/06/chart"/>
            </c:numRef>
          </c:cat>
          <c:val>
            <c:numRef>
              <c:f>'Monthly_#_of_Unique_Visitors_da'!$G$95:$G$101</c:f>
              <c:numCache>
                <c:formatCode>0%</c:formatCode>
                <c:ptCount val="7"/>
                <c:pt idx="0">
                  <c:v>0.12874936074648632</c:v>
                </c:pt>
                <c:pt idx="1">
                  <c:v>-7.6084899021384121E-3</c:v>
                </c:pt>
                <c:pt idx="2">
                  <c:v>-0.12267790324025897</c:v>
                </c:pt>
                <c:pt idx="3">
                  <c:v>-0.37470835865791152</c:v>
                </c:pt>
                <c:pt idx="4">
                  <c:v>-0.74490092726096335</c:v>
                </c:pt>
                <c:pt idx="5">
                  <c:v>-0.26460752868066728</c:v>
                </c:pt>
                <c:pt idx="6">
                  <c:v>0.35441145656136369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3-2DB0-4F07-9B7E-C879D7352128}"/>
            </c:ext>
          </c:extLst>
        </c:ser>
        <c:ser>
          <c:idx val="4"/>
          <c:order val="4"/>
          <c:tx>
            <c:v>Grand County</c:v>
          </c:tx>
          <c:spPr>
            <a:solidFill>
              <a:schemeClr val="accent5"/>
            </a:solidFill>
            <a:ln>
              <a:noFill/>
            </a:ln>
            <a:effectLst/>
          </c:spPr>
          <c:invertIfNegative val="0"/>
          <c:cat>
            <c:numRef>
              <c:f>'Monthly_#_of_Unique_Visitors_da'!$A$3:$A$9</c:f>
              <c:numCache>
                <c:formatCode>d\-mmm\-yy</c:formatCode>
                <c:ptCount val="7"/>
                <c:pt idx="0">
                  <c:v>44013</c:v>
                </c:pt>
                <c:pt idx="1">
                  <c:v>43983</c:v>
                </c:pt>
                <c:pt idx="2">
                  <c:v>43952</c:v>
                </c:pt>
                <c:pt idx="3">
                  <c:v>43922</c:v>
                </c:pt>
                <c:pt idx="4">
                  <c:v>43891</c:v>
                </c:pt>
                <c:pt idx="5">
                  <c:v>43862</c:v>
                </c:pt>
                <c:pt idx="6">
                  <c:v>43831</c:v>
                </c:pt>
              </c:numCache>
              <c:extLst xmlns:c16r2="http://schemas.microsoft.com/office/drawing/2015/06/chart"/>
            </c:numRef>
          </c:cat>
          <c:val>
            <c:numRef>
              <c:f>'Monthly_#_of_Unique_Visitors_da'!$G$126:$G$132</c:f>
              <c:numCache>
                <c:formatCode>0%</c:formatCode>
                <c:ptCount val="7"/>
                <c:pt idx="0">
                  <c:v>-0.24585469358512657</c:v>
                </c:pt>
                <c:pt idx="1">
                  <c:v>-0.20322850933626202</c:v>
                </c:pt>
                <c:pt idx="2">
                  <c:v>-0.34094875713916162</c:v>
                </c:pt>
                <c:pt idx="3">
                  <c:v>-0.41465708802153117</c:v>
                </c:pt>
                <c:pt idx="4">
                  <c:v>-0.71929992027337686</c:v>
                </c:pt>
                <c:pt idx="5">
                  <c:v>-0.46421117918385851</c:v>
                </c:pt>
                <c:pt idx="6">
                  <c:v>0.13224673533099091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4-2DB0-4F07-9B7E-C879D7352128}"/>
            </c:ext>
          </c:extLst>
        </c:ser>
        <c:dLbls>
          <c:showLegendKey val="0"/>
          <c:showVal val="0"/>
          <c:showCatName val="0"/>
          <c:showSerName val="0"/>
          <c:showPercent val="0"/>
          <c:showBubbleSize val="0"/>
        </c:dLbls>
        <c:gapWidth val="219"/>
        <c:overlap val="-27"/>
        <c:axId val="133059328"/>
        <c:axId val="133060864"/>
      </c:barChart>
      <c:dateAx>
        <c:axId val="133059328"/>
        <c:scaling>
          <c:orientation val="minMax"/>
        </c:scaling>
        <c:delete val="0"/>
        <c:axPos val="b"/>
        <c:numFmt formatCode="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33060864"/>
        <c:crosses val="autoZero"/>
        <c:auto val="1"/>
        <c:lblOffset val="100"/>
        <c:baseTimeUnit val="months"/>
      </c:dateAx>
      <c:valAx>
        <c:axId val="1330608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a:t>Percent Change</a:t>
                </a:r>
              </a:p>
            </c:rich>
          </c:tx>
          <c:layout>
            <c:manualLayout>
              <c:xMode val="edge"/>
              <c:yMode val="edge"/>
              <c:x val="1.4319791464621054E-2"/>
              <c:y val="0.37521910418768523"/>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059328"/>
        <c:crosses val="autoZero"/>
        <c:crossBetween val="between"/>
      </c:valAx>
      <c:spPr>
        <a:solidFill>
          <a:schemeClr val="bg2"/>
        </a:solidFill>
        <a:ln>
          <a:noFill/>
        </a:ln>
        <a:effectLst/>
      </c:spPr>
    </c:plotArea>
    <c:legend>
      <c:legendPos val="r"/>
      <c:layout>
        <c:manualLayout>
          <c:xMode val="edge"/>
          <c:yMode val="edge"/>
          <c:x val="0.21550626471191933"/>
          <c:y val="0.13394053140617695"/>
          <c:w val="0.57474148510138401"/>
          <c:h val="0.139219789307158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95000"/>
      </a:schemeClr>
    </a:solidFill>
    <a:ln>
      <a:solidFill>
        <a:schemeClr val="accent3">
          <a:lumMod val="75000"/>
        </a:schemeClr>
      </a:solidFill>
    </a:ln>
    <a:effectLst/>
  </c:spPr>
  <c:txPr>
    <a:bodyPr/>
    <a:lstStyle/>
    <a:p>
      <a:pPr>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Grand County Percent of Base Industry (2018)</a:t>
            </a:r>
          </a:p>
        </c:rich>
      </c:tx>
      <c:overlay val="0"/>
      <c:spPr>
        <a:noFill/>
        <a:ln>
          <a:noFill/>
        </a:ln>
        <a:effectLst/>
      </c:spPr>
    </c:title>
    <c:autoTitleDeleted val="0"/>
    <c:plotArea>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9018-4B73-BC7A-BD0D26D26B5E}"/>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9018-4B73-BC7A-BD0D26D26B5E}"/>
              </c:ext>
            </c:extLst>
          </c:dPt>
          <c:dPt>
            <c:idx val="2"/>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9018-4B73-BC7A-BD0D26D26B5E}"/>
              </c:ext>
            </c:extLst>
          </c:dPt>
          <c:dPt>
            <c:idx val="3"/>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9018-4B73-BC7A-BD0D26D26B5E}"/>
              </c:ext>
            </c:extLst>
          </c:dPt>
          <c:dPt>
            <c:idx val="4"/>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09-9018-4B73-BC7A-BD0D26D26B5E}"/>
              </c:ext>
            </c:extLst>
          </c:dPt>
          <c:dPt>
            <c:idx val="5"/>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B-9018-4B73-BC7A-BD0D26D26B5E}"/>
              </c:ext>
            </c:extLst>
          </c:dPt>
          <c:dPt>
            <c:idx val="6"/>
            <c:invertIfNegative val="0"/>
            <c:bubble3D val="0"/>
            <c:spPr>
              <a:solidFill>
                <a:schemeClr val="accent1">
                  <a:lumMod val="60000"/>
                </a:schemeClr>
              </a:solidFill>
              <a:ln>
                <a:noFill/>
              </a:ln>
              <a:effectLst/>
            </c:spPr>
            <c:extLst xmlns:c16r2="http://schemas.microsoft.com/office/drawing/2015/06/chart">
              <c:ext xmlns:c16="http://schemas.microsoft.com/office/drawing/2014/chart" uri="{C3380CC4-5D6E-409C-BE32-E72D297353CC}">
                <c16:uniqueId val="{0000000D-9018-4B73-BC7A-BD0D26D26B5E}"/>
              </c:ext>
            </c:extLst>
          </c:dPt>
          <c:dPt>
            <c:idx val="7"/>
            <c:invertIfNegative val="0"/>
            <c:bubble3D val="0"/>
            <c:spPr>
              <a:solidFill>
                <a:schemeClr val="accent2">
                  <a:lumMod val="60000"/>
                </a:schemeClr>
              </a:solidFill>
              <a:ln>
                <a:noFill/>
              </a:ln>
              <a:effectLst/>
            </c:spPr>
            <c:extLst xmlns:c16r2="http://schemas.microsoft.com/office/drawing/2015/06/chart">
              <c:ext xmlns:c16="http://schemas.microsoft.com/office/drawing/2014/chart" uri="{C3380CC4-5D6E-409C-BE32-E72D297353CC}">
                <c16:uniqueId val="{0000000F-9018-4B73-BC7A-BD0D26D26B5E}"/>
              </c:ext>
            </c:extLst>
          </c:dPt>
          <c:dPt>
            <c:idx val="8"/>
            <c:invertIfNegative val="0"/>
            <c:bubble3D val="0"/>
            <c:spPr>
              <a:solidFill>
                <a:schemeClr val="accent3">
                  <a:lumMod val="60000"/>
                </a:schemeClr>
              </a:solidFill>
              <a:ln>
                <a:noFill/>
              </a:ln>
              <a:effectLst/>
            </c:spPr>
            <c:extLst xmlns:c16r2="http://schemas.microsoft.com/office/drawing/2015/06/chart">
              <c:ext xmlns:c16="http://schemas.microsoft.com/office/drawing/2014/chart" uri="{C3380CC4-5D6E-409C-BE32-E72D297353CC}">
                <c16:uniqueId val="{00000011-9018-4B73-BC7A-BD0D26D26B5E}"/>
              </c:ext>
            </c:extLst>
          </c:dPt>
          <c:dPt>
            <c:idx val="9"/>
            <c:invertIfNegative val="0"/>
            <c:bubble3D val="0"/>
            <c:spPr>
              <a:solidFill>
                <a:schemeClr val="accent4">
                  <a:lumMod val="60000"/>
                </a:schemeClr>
              </a:solidFill>
              <a:ln>
                <a:noFill/>
              </a:ln>
              <a:effectLst/>
            </c:spPr>
            <c:extLst xmlns:c16r2="http://schemas.microsoft.com/office/drawing/2015/06/chart">
              <c:ext xmlns:c16="http://schemas.microsoft.com/office/drawing/2014/chart" uri="{C3380CC4-5D6E-409C-BE32-E72D297353CC}">
                <c16:uniqueId val="{00000013-9018-4B73-BC7A-BD0D26D26B5E}"/>
              </c:ext>
            </c:extLst>
          </c:dPt>
          <c:cat>
            <c:strRef>
              <c:f>Sheet1!$A$2:$A$11</c:f>
              <c:strCache>
                <c:ptCount val="10"/>
                <c:pt idx="0">
                  <c:v>Tourism</c:v>
                </c:pt>
                <c:pt idx="1">
                  <c:v>Dividends, Int, and Rent</c:v>
                </c:pt>
                <c:pt idx="2">
                  <c:v>Regional Services</c:v>
                </c:pt>
                <c:pt idx="3">
                  <c:v>Retirees</c:v>
                </c:pt>
                <c:pt idx="4">
                  <c:v>Agriculture</c:v>
                </c:pt>
                <c:pt idx="5">
                  <c:v>Transfer Payments</c:v>
                </c:pt>
                <c:pt idx="6">
                  <c:v>Federal / State Govt</c:v>
                </c:pt>
                <c:pt idx="7">
                  <c:v>Commuters</c:v>
                </c:pt>
                <c:pt idx="8">
                  <c:v>Manufacturing</c:v>
                </c:pt>
                <c:pt idx="9">
                  <c:v>Mining</c:v>
                </c:pt>
              </c:strCache>
            </c:strRef>
          </c:cat>
          <c:val>
            <c:numRef>
              <c:f>Sheet1!$B$2:$B$11</c:f>
              <c:numCache>
                <c:formatCode>0.00%</c:formatCode>
                <c:ptCount val="10"/>
                <c:pt idx="0">
                  <c:v>0.59399999999999997</c:v>
                </c:pt>
                <c:pt idx="1">
                  <c:v>8.7999999999999995E-2</c:v>
                </c:pt>
                <c:pt idx="2">
                  <c:v>8.5000000000000006E-2</c:v>
                </c:pt>
                <c:pt idx="3">
                  <c:v>7.4999999999999997E-2</c:v>
                </c:pt>
                <c:pt idx="4">
                  <c:v>5.0999999999999997E-2</c:v>
                </c:pt>
                <c:pt idx="5">
                  <c:v>3.9E-2</c:v>
                </c:pt>
                <c:pt idx="6">
                  <c:v>2.7E-2</c:v>
                </c:pt>
                <c:pt idx="7">
                  <c:v>2.5999999999999999E-2</c:v>
                </c:pt>
                <c:pt idx="8">
                  <c:v>1.4E-2</c:v>
                </c:pt>
                <c:pt idx="9">
                  <c:v>1E-3</c:v>
                </c:pt>
              </c:numCache>
            </c:numRef>
          </c:val>
          <c:extLst xmlns:c16r2="http://schemas.microsoft.com/office/drawing/2015/06/chart">
            <c:ext xmlns:c16="http://schemas.microsoft.com/office/drawing/2014/chart" uri="{C3380CC4-5D6E-409C-BE32-E72D297353CC}">
              <c16:uniqueId val="{00000014-9018-4B73-BC7A-BD0D26D26B5E}"/>
            </c:ext>
          </c:extLst>
        </c:ser>
        <c:dLbls>
          <c:showLegendKey val="0"/>
          <c:showVal val="0"/>
          <c:showCatName val="0"/>
          <c:showSerName val="0"/>
          <c:showPercent val="0"/>
          <c:showBubbleSize val="0"/>
        </c:dLbls>
        <c:gapWidth val="47"/>
        <c:overlap val="-27"/>
        <c:axId val="132774528"/>
        <c:axId val="132784512"/>
      </c:barChart>
      <c:catAx>
        <c:axId val="132774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2784512"/>
        <c:crosses val="autoZero"/>
        <c:auto val="1"/>
        <c:lblAlgn val="ctr"/>
        <c:lblOffset val="100"/>
        <c:noMultiLvlLbl val="0"/>
      </c:catAx>
      <c:valAx>
        <c:axId val="132784512"/>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74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32111261551399E-2"/>
          <c:y val="3.7861659600242278E-2"/>
          <c:w val="0.89687673681858215"/>
          <c:h val="0.80305463355542095"/>
        </c:manualLayout>
      </c:layout>
      <c:lineChart>
        <c:grouping val="standard"/>
        <c:varyColors val="0"/>
        <c:dLbls>
          <c:showLegendKey val="0"/>
          <c:showVal val="1"/>
          <c:showCatName val="0"/>
          <c:showSerName val="0"/>
          <c:showPercent val="0"/>
          <c:showBubbleSize val="0"/>
        </c:dLbls>
        <c:marker val="1"/>
        <c:smooth val="0"/>
        <c:axId val="132482176"/>
        <c:axId val="132483712"/>
      </c:lineChart>
      <c:catAx>
        <c:axId val="132482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32483712"/>
        <c:crosses val="autoZero"/>
        <c:auto val="1"/>
        <c:lblAlgn val="ctr"/>
        <c:lblOffset val="100"/>
        <c:noMultiLvlLbl val="0"/>
      </c:catAx>
      <c:valAx>
        <c:axId val="132483712"/>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482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 Sales Tax</c:v>
                </c:pt>
              </c:strCache>
            </c:strRef>
          </c:tx>
          <c:spPr>
            <a:solidFill>
              <a:schemeClr val="accent1"/>
            </a:solidFill>
            <a:ln>
              <a:noFill/>
            </a:ln>
            <a:effectLst/>
          </c:spPr>
          <c:invertIfNegative val="0"/>
          <c:dLbls>
            <c:dLbl>
              <c:idx val="0"/>
              <c:layout>
                <c:manualLayout>
                  <c:x val="0"/>
                  <c:y val="-6.27777777777777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270-4EC9-B124-B7145EEF1F03}"/>
                </c:ext>
              </c:extLst>
            </c:dLbl>
            <c:dLbl>
              <c:idx val="1"/>
              <c:layout>
                <c:manualLayout>
                  <c:x val="0"/>
                  <c:y val="-4.425925925925993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270-4EC9-B124-B7145EEF1F03}"/>
                </c:ext>
              </c:extLst>
            </c:dLbl>
            <c:dLbl>
              <c:idx val="2"/>
              <c:layout>
                <c:manualLayout>
                  <c:x val="-1.9097222222222286E-2"/>
                  <c:y val="-1.368518518518518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270-4EC9-B124-B7145EEF1F03}"/>
                </c:ext>
              </c:extLst>
            </c:dLbl>
            <c:dLbl>
              <c:idx val="3"/>
              <c:layout>
                <c:manualLayout>
                  <c:x val="-8.6805555555555559E-3"/>
                  <c:y val="-1.183333333333336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270-4EC9-B124-B7145EEF1F03}"/>
                </c:ext>
              </c:extLst>
            </c:dLbl>
            <c:dLbl>
              <c:idx val="4"/>
              <c:layout>
                <c:manualLayout>
                  <c:x val="-1.2731334408019992E-16"/>
                  <c:y val="1.1296296296296297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270-4EC9-B124-B7145EEF1F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25400" cap="rnd">
                <a:solidFill>
                  <a:schemeClr val="tx2">
                    <a:alpha val="53000"/>
                  </a:schemeClr>
                </a:solidFill>
                <a:prstDash val="solid"/>
              </a:ln>
              <a:effectLst/>
            </c:spPr>
            <c:trendlineType val="exp"/>
            <c:dispRSqr val="0"/>
            <c:dispEq val="0"/>
          </c:trendline>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3591572</c:v>
                </c:pt>
                <c:pt idx="1">
                  <c:v>3877373</c:v>
                </c:pt>
                <c:pt idx="2">
                  <c:v>4210805</c:v>
                </c:pt>
                <c:pt idx="3">
                  <c:v>4622444</c:v>
                </c:pt>
                <c:pt idx="4">
                  <c:v>5672795</c:v>
                </c:pt>
              </c:numCache>
            </c:numRef>
          </c:val>
          <c:extLst xmlns:c16r2="http://schemas.microsoft.com/office/drawing/2015/06/chart">
            <c:ext xmlns:c16="http://schemas.microsoft.com/office/drawing/2014/chart" uri="{C3380CC4-5D6E-409C-BE32-E72D297353CC}">
              <c16:uniqueId val="{00000000-2E91-4C19-B622-0F1127CDFAB1}"/>
            </c:ext>
          </c:extLst>
        </c:ser>
        <c:ser>
          <c:idx val="1"/>
          <c:order val="1"/>
          <c:tx>
            <c:strRef>
              <c:f>Sheet1!$C$1</c:f>
              <c:strCache>
                <c:ptCount val="1"/>
                <c:pt idx="0">
                  <c:v>0.3% OLRT Sales Tax</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Sheet1!$A$2:$A$6</c:f>
              <c:numCache>
                <c:formatCode>General</c:formatCode>
                <c:ptCount val="5"/>
                <c:pt idx="0">
                  <c:v>2015</c:v>
                </c:pt>
                <c:pt idx="1">
                  <c:v>2016</c:v>
                </c:pt>
                <c:pt idx="2">
                  <c:v>2017</c:v>
                </c:pt>
                <c:pt idx="3">
                  <c:v>2018</c:v>
                </c:pt>
                <c:pt idx="4">
                  <c:v>2019</c:v>
                </c:pt>
              </c:numCache>
            </c:numRef>
          </c:cat>
          <c:val>
            <c:numRef>
              <c:f>Sheet1!$C$2:$C$6</c:f>
              <c:numCache>
                <c:formatCode>General</c:formatCode>
                <c:ptCount val="5"/>
                <c:pt idx="0">
                  <c:v>0</c:v>
                </c:pt>
                <c:pt idx="1">
                  <c:v>0</c:v>
                </c:pt>
                <c:pt idx="2" formatCode="&quot;$&quot;#,##0_);[Red]\(&quot;$&quot;#,##0\)">
                  <c:v>1060359</c:v>
                </c:pt>
                <c:pt idx="3" formatCode="#,##0">
                  <c:v>1383277</c:v>
                </c:pt>
                <c:pt idx="4" formatCode="&quot;$&quot;#,##0_);[Red]\(&quot;$&quot;#,##0\)">
                  <c:v>1641782</c:v>
                </c:pt>
              </c:numCache>
            </c:numRef>
          </c:val>
          <c:extLst xmlns:c16r2="http://schemas.microsoft.com/office/drawing/2015/06/chart">
            <c:ext xmlns:c16="http://schemas.microsoft.com/office/drawing/2014/chart" uri="{C3380CC4-5D6E-409C-BE32-E72D297353CC}">
              <c16:uniqueId val="{00000001-7D81-477F-9CFB-BFC99F0E3BEA}"/>
            </c:ext>
          </c:extLst>
        </c:ser>
        <c:dLbls>
          <c:dLblPos val="inEnd"/>
          <c:showLegendKey val="0"/>
          <c:showVal val="1"/>
          <c:showCatName val="0"/>
          <c:showSerName val="0"/>
          <c:showPercent val="0"/>
          <c:showBubbleSize val="0"/>
        </c:dLbls>
        <c:gapWidth val="100"/>
        <c:axId val="132537728"/>
        <c:axId val="132555904"/>
      </c:barChart>
      <c:catAx>
        <c:axId val="1325377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2555904"/>
        <c:crosses val="autoZero"/>
        <c:auto val="1"/>
        <c:lblAlgn val="ctr"/>
        <c:lblOffset val="100"/>
        <c:noMultiLvlLbl val="0"/>
      </c:catAx>
      <c:valAx>
        <c:axId val="13255590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253772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32111261551399E-2"/>
          <c:y val="3.7861659600242278E-2"/>
          <c:w val="0.89687673681858215"/>
          <c:h val="0.80305463355542095"/>
        </c:manualLayout>
      </c:layout>
      <c:lineChart>
        <c:grouping val="standard"/>
        <c:varyColors val="0"/>
        <c:dLbls>
          <c:showLegendKey val="0"/>
          <c:showVal val="1"/>
          <c:showCatName val="0"/>
          <c:showSerName val="0"/>
          <c:showPercent val="0"/>
          <c:showBubbleSize val="0"/>
        </c:dLbls>
        <c:marker val="1"/>
        <c:smooth val="0"/>
        <c:axId val="131332352"/>
        <c:axId val="131334144"/>
      </c:lineChart>
      <c:catAx>
        <c:axId val="131332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31334144"/>
        <c:crosses val="autoZero"/>
        <c:auto val="1"/>
        <c:lblAlgn val="ctr"/>
        <c:lblOffset val="100"/>
        <c:noMultiLvlLbl val="0"/>
      </c:catAx>
      <c:valAx>
        <c:axId val="13133414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3323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dLbl>
              <c:idx val="4"/>
              <c:layout>
                <c:manualLayout>
                  <c:x val="3.472222222222222E-3"/>
                  <c:y val="5.85370370370370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EDA-4093-9F51-1C7B45492A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25400" cap="rnd">
                <a:solidFill>
                  <a:schemeClr val="tx2">
                    <a:alpha val="53000"/>
                  </a:schemeClr>
                </a:solidFill>
                <a:prstDash val="solid"/>
              </a:ln>
              <a:effectLst/>
            </c:spPr>
            <c:trendlineType val="exp"/>
            <c:dispRSqr val="0"/>
            <c:dispEq val="0"/>
          </c:trendline>
          <c:cat>
            <c:numRef>
              <c:f>Sheet1!$A$2:$A$6</c:f>
              <c:numCache>
                <c:formatCode>General</c:formatCode>
                <c:ptCount val="5"/>
                <c:pt idx="0">
                  <c:v>2015</c:v>
                </c:pt>
                <c:pt idx="1">
                  <c:v>2016</c:v>
                </c:pt>
                <c:pt idx="2">
                  <c:v>2017</c:v>
                </c:pt>
                <c:pt idx="3">
                  <c:v>2018</c:v>
                </c:pt>
                <c:pt idx="4">
                  <c:v>2019</c:v>
                </c:pt>
              </c:numCache>
            </c:numRef>
          </c:cat>
          <c:val>
            <c:numRef>
              <c:f>Sheet1!$B$2:$B$6</c:f>
              <c:numCache>
                <c:formatCode>#,##0</c:formatCode>
                <c:ptCount val="5"/>
                <c:pt idx="0">
                  <c:v>682029</c:v>
                </c:pt>
                <c:pt idx="1">
                  <c:v>770250</c:v>
                </c:pt>
                <c:pt idx="2">
                  <c:v>892579</c:v>
                </c:pt>
                <c:pt idx="3">
                  <c:v>1041361</c:v>
                </c:pt>
                <c:pt idx="4">
                  <c:v>1179357</c:v>
                </c:pt>
              </c:numCache>
            </c:numRef>
          </c:val>
          <c:extLst xmlns:c16r2="http://schemas.microsoft.com/office/drawing/2015/06/chart">
            <c:ext xmlns:c16="http://schemas.microsoft.com/office/drawing/2014/chart" uri="{C3380CC4-5D6E-409C-BE32-E72D297353CC}">
              <c16:uniqueId val="{00000000-2E91-4C19-B622-0F1127CDFAB1}"/>
            </c:ext>
          </c:extLst>
        </c:ser>
        <c:dLbls>
          <c:dLblPos val="inEnd"/>
          <c:showLegendKey val="0"/>
          <c:showVal val="1"/>
          <c:showCatName val="0"/>
          <c:showSerName val="0"/>
          <c:showPercent val="0"/>
          <c:showBubbleSize val="0"/>
        </c:dLbls>
        <c:gapWidth val="100"/>
        <c:axId val="131356160"/>
        <c:axId val="131357696"/>
      </c:barChart>
      <c:catAx>
        <c:axId val="1313561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1357696"/>
        <c:crosses val="autoZero"/>
        <c:auto val="1"/>
        <c:lblAlgn val="ctr"/>
        <c:lblOffset val="100"/>
        <c:noMultiLvlLbl val="0"/>
      </c:catAx>
      <c:valAx>
        <c:axId val="131357696"/>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1356160"/>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32111261551399E-2"/>
          <c:y val="3.7861659600242278E-2"/>
          <c:w val="0.89687673681858215"/>
          <c:h val="0.80305463355542095"/>
        </c:manualLayout>
      </c:layout>
      <c:lineChart>
        <c:grouping val="standard"/>
        <c:varyColors val="0"/>
        <c:dLbls>
          <c:showLegendKey val="0"/>
          <c:showVal val="1"/>
          <c:showCatName val="0"/>
          <c:showSerName val="0"/>
          <c:showPercent val="0"/>
          <c:showBubbleSize val="0"/>
        </c:dLbls>
        <c:marker val="1"/>
        <c:smooth val="0"/>
        <c:axId val="131462272"/>
        <c:axId val="131463808"/>
      </c:lineChart>
      <c:catAx>
        <c:axId val="131462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31463808"/>
        <c:crosses val="autoZero"/>
        <c:auto val="1"/>
        <c:lblAlgn val="ctr"/>
        <c:lblOffset val="100"/>
        <c:noMultiLvlLbl val="0"/>
      </c:catAx>
      <c:valAx>
        <c:axId val="131463808"/>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4622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6749535160519"/>
          <c:y val="2.4851454855061541E-2"/>
          <c:w val="0.83607795686447739"/>
          <c:h val="0.90411721787872257"/>
        </c:manualLayout>
      </c:layout>
      <c:barChart>
        <c:barDir val="col"/>
        <c:grouping val="clustered"/>
        <c:varyColors val="0"/>
        <c:ser>
          <c:idx val="0"/>
          <c:order val="0"/>
          <c:tx>
            <c:strRef>
              <c:f>Sheet1!$B$1</c:f>
              <c:strCache>
                <c:ptCount val="1"/>
                <c:pt idx="0">
                  <c:v>Total Property Tax Receipts</c:v>
                </c:pt>
              </c:strCache>
            </c:strRef>
          </c:tx>
          <c:spPr>
            <a:solidFill>
              <a:schemeClr val="accent1"/>
            </a:solidFill>
            <a:ln>
              <a:noFill/>
            </a:ln>
            <a:effectLst/>
          </c:spPr>
          <c:invertIfNegative val="0"/>
          <c:dLbls>
            <c:dLbl>
              <c:idx val="0"/>
              <c:layout>
                <c:manualLayout>
                  <c:x val="-6.9444444444443807E-3"/>
                  <c:y val="-6.277777777777811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BD9-4842-8F45-4AC7CFDF723C}"/>
                </c:ext>
              </c:extLst>
            </c:dLbl>
            <c:dLbl>
              <c:idx val="1"/>
              <c:layout>
                <c:manualLayout>
                  <c:x val="3.472222222222222E-3"/>
                  <c:y val="-2.5740740740740741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BD9-4842-8F45-4AC7CFDF723C}"/>
                </c:ext>
              </c:extLst>
            </c:dLbl>
            <c:dLbl>
              <c:idx val="2"/>
              <c:layout>
                <c:manualLayout>
                  <c:x val="-8.6805555555555559E-3"/>
                  <c:y val="-8.12962962962962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BD9-4842-8F45-4AC7CFDF723C}"/>
                </c:ext>
              </c:extLst>
            </c:dLbl>
            <c:dLbl>
              <c:idx val="3"/>
              <c:layout>
                <c:manualLayout>
                  <c:x val="0"/>
                  <c:y val="-9.981481481481481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BD9-4842-8F45-4AC7CFDF72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trendline>
            <c:spPr>
              <a:ln w="19050" cap="rnd">
                <a:solidFill>
                  <a:schemeClr val="accent4"/>
                </a:solidFill>
                <a:prstDash val="solid"/>
              </a:ln>
              <a:effectLst/>
            </c:spPr>
            <c:trendlineType val="exp"/>
            <c:dispRSqr val="0"/>
            <c:dispEq val="0"/>
          </c:trendline>
          <c:cat>
            <c:numRef>
              <c:f>Sheet1!$A$2:$A$5</c:f>
              <c:numCache>
                <c:formatCode>General</c:formatCode>
                <c:ptCount val="4"/>
                <c:pt idx="0">
                  <c:v>2017</c:v>
                </c:pt>
                <c:pt idx="1">
                  <c:v>2018</c:v>
                </c:pt>
                <c:pt idx="2">
                  <c:v>2019</c:v>
                </c:pt>
                <c:pt idx="3">
                  <c:v>2020</c:v>
                </c:pt>
              </c:numCache>
            </c:numRef>
          </c:cat>
          <c:val>
            <c:numRef>
              <c:f>Sheet1!$B$2:$B$5</c:f>
              <c:numCache>
                <c:formatCode>_(* #,##0_);_(* \(#,##0\);_(* "-"_);_(@_)</c:formatCode>
                <c:ptCount val="4"/>
                <c:pt idx="0">
                  <c:v>9994416.9751999993</c:v>
                </c:pt>
                <c:pt idx="1">
                  <c:v>10054470.784399999</c:v>
                </c:pt>
                <c:pt idx="2">
                  <c:v>12034355.90175</c:v>
                </c:pt>
                <c:pt idx="3">
                  <c:v>12261561.783449998</c:v>
                </c:pt>
              </c:numCache>
            </c:numRef>
          </c:val>
          <c:extLst xmlns:c16r2="http://schemas.microsoft.com/office/drawing/2015/06/chart">
            <c:ext xmlns:c16="http://schemas.microsoft.com/office/drawing/2014/chart" uri="{C3380CC4-5D6E-409C-BE32-E72D297353CC}">
              <c16:uniqueId val="{00000000-2E91-4C19-B622-0F1127CDFAB1}"/>
            </c:ext>
          </c:extLst>
        </c:ser>
        <c:dLbls>
          <c:dLblPos val="inEnd"/>
          <c:showLegendKey val="0"/>
          <c:showVal val="1"/>
          <c:showCatName val="0"/>
          <c:showSerName val="0"/>
          <c:showPercent val="0"/>
          <c:showBubbleSize val="0"/>
        </c:dLbls>
        <c:gapWidth val="100"/>
        <c:axId val="131511808"/>
        <c:axId val="131513344"/>
      </c:barChart>
      <c:catAx>
        <c:axId val="1315118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1513344"/>
        <c:crosses val="autoZero"/>
        <c:auto val="1"/>
        <c:lblAlgn val="ctr"/>
        <c:lblOffset val="100"/>
        <c:noMultiLvlLbl val="0"/>
      </c:catAx>
      <c:valAx>
        <c:axId val="131513344"/>
        <c:scaling>
          <c:orientation val="minMax"/>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1511808"/>
        <c:crosses val="autoZero"/>
        <c:crossBetween val="between"/>
      </c:valAx>
      <c:spPr>
        <a:noFill/>
        <a:ln>
          <a:noFill/>
        </a:ln>
        <a:effectLst/>
      </c:spPr>
    </c:plotArea>
    <c:legend>
      <c:legendPos val="b"/>
      <c:legendEntry>
        <c:idx val="1"/>
        <c:delete val="1"/>
      </c:legendEntry>
      <c:layout>
        <c:manualLayout>
          <c:xMode val="edge"/>
          <c:yMode val="edge"/>
          <c:x val="0.33275639892781278"/>
          <c:y val="3.3686559407562378E-2"/>
          <c:w val="0.33448705572670967"/>
          <c:h val="4.132929537345721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32111261551399E-2"/>
          <c:y val="3.7861659600242278E-2"/>
          <c:w val="0.89687673681858215"/>
          <c:h val="0.80305463355542095"/>
        </c:manualLayout>
      </c:layout>
      <c:lineChart>
        <c:grouping val="standard"/>
        <c:varyColors val="0"/>
        <c:dLbls>
          <c:showLegendKey val="0"/>
          <c:showVal val="1"/>
          <c:showCatName val="0"/>
          <c:showSerName val="0"/>
          <c:showPercent val="0"/>
          <c:showBubbleSize val="0"/>
        </c:dLbls>
        <c:marker val="1"/>
        <c:smooth val="0"/>
        <c:axId val="133622784"/>
        <c:axId val="133944064"/>
      </c:lineChart>
      <c:catAx>
        <c:axId val="133622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33944064"/>
        <c:crosses val="autoZero"/>
        <c:auto val="1"/>
        <c:lblAlgn val="ctr"/>
        <c:lblOffset val="100"/>
        <c:noMultiLvlLbl val="0"/>
      </c:catAx>
      <c:valAx>
        <c:axId val="133944064"/>
        <c:scaling>
          <c:orientation val="minMax"/>
        </c:scaling>
        <c:delete val="0"/>
        <c:axPos val="l"/>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6227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1.png"/><Relationship Id="rId4" Type="http://schemas.openxmlformats.org/officeDocument/2006/relationships/image" Target="../media/image32.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svg"/><Relationship Id="rId1" Type="http://schemas.openxmlformats.org/officeDocument/2006/relationships/image" Target="../media/image32.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2.svg"/><Relationship Id="rId1" Type="http://schemas.openxmlformats.org/officeDocument/2006/relationships/image" Target="../media/image48.png"/><Relationship Id="rId6" Type="http://schemas.openxmlformats.org/officeDocument/2006/relationships/image" Target="../media/image55.svg"/><Relationship Id="rId5" Type="http://schemas.openxmlformats.org/officeDocument/2006/relationships/image" Target="../media/image50.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1.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13B0A-2071-43F6-BD1F-138C92527E73}"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9D955B95-4A64-4322-AC14-C348800CF8F7}">
      <dgm:prSet/>
      <dgm:spPr/>
      <dgm:t>
        <a:bodyPr/>
        <a:lstStyle/>
        <a:p>
          <a:pPr>
            <a:lnSpc>
              <a:spcPct val="100000"/>
            </a:lnSpc>
          </a:pPr>
          <a:r>
            <a:rPr lang="en-US" dirty="0"/>
            <a:t>Objective and Purposes</a:t>
          </a:r>
        </a:p>
      </dgm:t>
    </dgm:pt>
    <dgm:pt modelId="{75D55AB1-FFE7-40BD-B21A-3ED68E3EB276}" type="parTrans" cxnId="{863FF213-BD8B-44A2-A8D8-BC830D2459AB}">
      <dgm:prSet/>
      <dgm:spPr/>
      <dgm:t>
        <a:bodyPr/>
        <a:lstStyle/>
        <a:p>
          <a:endParaRPr lang="en-US"/>
        </a:p>
      </dgm:t>
    </dgm:pt>
    <dgm:pt modelId="{D259178F-89BC-4464-9309-D2BB8FF8AC4B}" type="sibTrans" cxnId="{863FF213-BD8B-44A2-A8D8-BC830D2459AB}">
      <dgm:prSet/>
      <dgm:spPr/>
      <dgm:t>
        <a:bodyPr/>
        <a:lstStyle/>
        <a:p>
          <a:endParaRPr lang="en-US"/>
        </a:p>
      </dgm:t>
    </dgm:pt>
    <dgm:pt modelId="{5CE2416D-3A4D-47FA-8EE8-687197D2F352}">
      <dgm:prSet/>
      <dgm:spPr/>
      <dgm:t>
        <a:bodyPr/>
        <a:lstStyle/>
        <a:p>
          <a:pPr>
            <a:lnSpc>
              <a:spcPct val="100000"/>
            </a:lnSpc>
          </a:pPr>
          <a:r>
            <a:rPr lang="en-US" dirty="0"/>
            <a:t>Key Questions</a:t>
          </a:r>
        </a:p>
      </dgm:t>
    </dgm:pt>
    <dgm:pt modelId="{3F828128-7CD4-46F9-AAFB-02A7C68E8601}" type="parTrans" cxnId="{335460D2-841F-444B-B90C-708DE555B2AE}">
      <dgm:prSet/>
      <dgm:spPr/>
      <dgm:t>
        <a:bodyPr/>
        <a:lstStyle/>
        <a:p>
          <a:endParaRPr lang="en-US"/>
        </a:p>
      </dgm:t>
    </dgm:pt>
    <dgm:pt modelId="{8E3DFD04-AFB1-4CDA-A9B6-0E430F6F37CD}" type="sibTrans" cxnId="{335460D2-841F-444B-B90C-708DE555B2AE}">
      <dgm:prSet/>
      <dgm:spPr/>
      <dgm:t>
        <a:bodyPr/>
        <a:lstStyle/>
        <a:p>
          <a:endParaRPr lang="en-US"/>
        </a:p>
      </dgm:t>
    </dgm:pt>
    <dgm:pt modelId="{B14F65BA-AA0F-44C5-8AB8-179E896A5E82}">
      <dgm:prSet/>
      <dgm:spPr/>
      <dgm:t>
        <a:bodyPr/>
        <a:lstStyle/>
        <a:p>
          <a:pPr>
            <a:lnSpc>
              <a:spcPct val="100000"/>
            </a:lnSpc>
          </a:pPr>
          <a:r>
            <a:rPr lang="en-US" dirty="0"/>
            <a:t>Methodology</a:t>
          </a:r>
        </a:p>
      </dgm:t>
    </dgm:pt>
    <dgm:pt modelId="{9EBA1128-92D2-4096-8750-41F637C5F41F}" type="parTrans" cxnId="{DD51ADE4-4320-4141-B082-57A18CFE5679}">
      <dgm:prSet/>
      <dgm:spPr/>
      <dgm:t>
        <a:bodyPr/>
        <a:lstStyle/>
        <a:p>
          <a:endParaRPr lang="en-US"/>
        </a:p>
      </dgm:t>
    </dgm:pt>
    <dgm:pt modelId="{E817F0FC-20E4-4337-8372-287B57E9E744}" type="sibTrans" cxnId="{DD51ADE4-4320-4141-B082-57A18CFE5679}">
      <dgm:prSet/>
      <dgm:spPr/>
      <dgm:t>
        <a:bodyPr/>
        <a:lstStyle/>
        <a:p>
          <a:endParaRPr lang="en-US"/>
        </a:p>
      </dgm:t>
    </dgm:pt>
    <dgm:pt modelId="{393FE9B1-4867-4181-92A7-EAA2AC8DF5BE}" type="pres">
      <dgm:prSet presAssocID="{0D413B0A-2071-43F6-BD1F-138C92527E73}" presName="root" presStyleCnt="0">
        <dgm:presLayoutVars>
          <dgm:dir/>
          <dgm:resizeHandles val="exact"/>
        </dgm:presLayoutVars>
      </dgm:prSet>
      <dgm:spPr/>
      <dgm:t>
        <a:bodyPr/>
        <a:lstStyle/>
        <a:p>
          <a:endParaRPr lang="en-US"/>
        </a:p>
      </dgm:t>
    </dgm:pt>
    <dgm:pt modelId="{15D75134-7FF8-45F9-ABCB-2F83AC3CC0A1}" type="pres">
      <dgm:prSet presAssocID="{9D955B95-4A64-4322-AC14-C348800CF8F7}" presName="compNode" presStyleCnt="0"/>
      <dgm:spPr/>
    </dgm:pt>
    <dgm:pt modelId="{D89A5D93-A926-4F73-A4D9-41D455D4FAC6}" type="pres">
      <dgm:prSet presAssocID="{9D955B95-4A64-4322-AC14-C348800CF8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ullseye"/>
        </a:ext>
      </dgm:extLst>
    </dgm:pt>
    <dgm:pt modelId="{CFDA54B7-4D96-40A2-9F61-816F9801B71D}" type="pres">
      <dgm:prSet presAssocID="{9D955B95-4A64-4322-AC14-C348800CF8F7}" presName="spaceRect" presStyleCnt="0"/>
      <dgm:spPr/>
    </dgm:pt>
    <dgm:pt modelId="{B62EC9F8-7A50-43E6-B111-37E0260D6F89}" type="pres">
      <dgm:prSet presAssocID="{9D955B95-4A64-4322-AC14-C348800CF8F7}" presName="textRect" presStyleLbl="revTx" presStyleIdx="0" presStyleCnt="3">
        <dgm:presLayoutVars>
          <dgm:chMax val="1"/>
          <dgm:chPref val="1"/>
        </dgm:presLayoutVars>
      </dgm:prSet>
      <dgm:spPr/>
      <dgm:t>
        <a:bodyPr/>
        <a:lstStyle/>
        <a:p>
          <a:endParaRPr lang="en-US"/>
        </a:p>
      </dgm:t>
    </dgm:pt>
    <dgm:pt modelId="{C2AC78F5-AC88-46E4-A844-0A3D1EF91E58}" type="pres">
      <dgm:prSet presAssocID="{D259178F-89BC-4464-9309-D2BB8FF8AC4B}" presName="sibTrans" presStyleCnt="0"/>
      <dgm:spPr/>
    </dgm:pt>
    <dgm:pt modelId="{BE4AE623-B408-4DCA-8641-2F32E644BC2A}" type="pres">
      <dgm:prSet presAssocID="{5CE2416D-3A4D-47FA-8EE8-687197D2F352}" presName="compNode" presStyleCnt="0"/>
      <dgm:spPr/>
    </dgm:pt>
    <dgm:pt modelId="{06E47657-BD07-49CF-B7FB-AACBE354E61B}" type="pres">
      <dgm:prSet presAssocID="{5CE2416D-3A4D-47FA-8EE8-687197D2F35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lp"/>
        </a:ext>
      </dgm:extLst>
    </dgm:pt>
    <dgm:pt modelId="{641630EF-01FF-458B-99DB-7A8DC597C9E2}" type="pres">
      <dgm:prSet presAssocID="{5CE2416D-3A4D-47FA-8EE8-687197D2F352}" presName="spaceRect" presStyleCnt="0"/>
      <dgm:spPr/>
    </dgm:pt>
    <dgm:pt modelId="{47A1B983-F36F-459F-BBF3-712E637F1F91}" type="pres">
      <dgm:prSet presAssocID="{5CE2416D-3A4D-47FA-8EE8-687197D2F352}" presName="textRect" presStyleLbl="revTx" presStyleIdx="1" presStyleCnt="3">
        <dgm:presLayoutVars>
          <dgm:chMax val="1"/>
          <dgm:chPref val="1"/>
        </dgm:presLayoutVars>
      </dgm:prSet>
      <dgm:spPr/>
      <dgm:t>
        <a:bodyPr/>
        <a:lstStyle/>
        <a:p>
          <a:endParaRPr lang="en-US"/>
        </a:p>
      </dgm:t>
    </dgm:pt>
    <dgm:pt modelId="{9EE7D991-52E5-4E09-8F21-FD23BAB75B55}" type="pres">
      <dgm:prSet presAssocID="{8E3DFD04-AFB1-4CDA-A9B6-0E430F6F37CD}" presName="sibTrans" presStyleCnt="0"/>
      <dgm:spPr/>
    </dgm:pt>
    <dgm:pt modelId="{DFBCE26D-FBDC-4BDD-AE3E-5B18BBFE8B69}" type="pres">
      <dgm:prSet presAssocID="{B14F65BA-AA0F-44C5-8AB8-179E896A5E82}" presName="compNode" presStyleCnt="0"/>
      <dgm:spPr/>
    </dgm:pt>
    <dgm:pt modelId="{ACC9B9D2-5931-45DF-9B48-B7C0A2A6947E}" type="pres">
      <dgm:prSet presAssocID="{B14F65BA-AA0F-44C5-8AB8-179E896A5E82}"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Bar chart"/>
        </a:ext>
      </dgm:extLst>
    </dgm:pt>
    <dgm:pt modelId="{4D0D9AF5-4982-4200-847F-31CDE674DD51}" type="pres">
      <dgm:prSet presAssocID="{B14F65BA-AA0F-44C5-8AB8-179E896A5E82}" presName="spaceRect" presStyleCnt="0"/>
      <dgm:spPr/>
    </dgm:pt>
    <dgm:pt modelId="{6BCD660C-594E-4136-934E-9611F221F447}" type="pres">
      <dgm:prSet presAssocID="{B14F65BA-AA0F-44C5-8AB8-179E896A5E82}" presName="textRect" presStyleLbl="revTx" presStyleIdx="2" presStyleCnt="3">
        <dgm:presLayoutVars>
          <dgm:chMax val="1"/>
          <dgm:chPref val="1"/>
        </dgm:presLayoutVars>
      </dgm:prSet>
      <dgm:spPr/>
      <dgm:t>
        <a:bodyPr/>
        <a:lstStyle/>
        <a:p>
          <a:endParaRPr lang="en-US"/>
        </a:p>
      </dgm:t>
    </dgm:pt>
  </dgm:ptLst>
  <dgm:cxnLst>
    <dgm:cxn modelId="{09C0FFD1-BA8B-40A4-84C7-33175AFA491F}" type="presOf" srcId="{5CE2416D-3A4D-47FA-8EE8-687197D2F352}" destId="{47A1B983-F36F-459F-BBF3-712E637F1F91}" srcOrd="0" destOrd="0" presId="urn:microsoft.com/office/officeart/2018/2/layout/IconLabelList"/>
    <dgm:cxn modelId="{863FF213-BD8B-44A2-A8D8-BC830D2459AB}" srcId="{0D413B0A-2071-43F6-BD1F-138C92527E73}" destId="{9D955B95-4A64-4322-AC14-C348800CF8F7}" srcOrd="0" destOrd="0" parTransId="{75D55AB1-FFE7-40BD-B21A-3ED68E3EB276}" sibTransId="{D259178F-89BC-4464-9309-D2BB8FF8AC4B}"/>
    <dgm:cxn modelId="{335460D2-841F-444B-B90C-708DE555B2AE}" srcId="{0D413B0A-2071-43F6-BD1F-138C92527E73}" destId="{5CE2416D-3A4D-47FA-8EE8-687197D2F352}" srcOrd="1" destOrd="0" parTransId="{3F828128-7CD4-46F9-AAFB-02A7C68E8601}" sibTransId="{8E3DFD04-AFB1-4CDA-A9B6-0E430F6F37CD}"/>
    <dgm:cxn modelId="{8BDE50C8-4E24-44C9-9D27-DE1674589AB6}" type="presOf" srcId="{0D413B0A-2071-43F6-BD1F-138C92527E73}" destId="{393FE9B1-4867-4181-92A7-EAA2AC8DF5BE}" srcOrd="0" destOrd="0" presId="urn:microsoft.com/office/officeart/2018/2/layout/IconLabelList"/>
    <dgm:cxn modelId="{FB162DDC-10D6-4C52-8F26-6A670F972299}" type="presOf" srcId="{9D955B95-4A64-4322-AC14-C348800CF8F7}" destId="{B62EC9F8-7A50-43E6-B111-37E0260D6F89}" srcOrd="0" destOrd="0" presId="urn:microsoft.com/office/officeart/2018/2/layout/IconLabelList"/>
    <dgm:cxn modelId="{DD51ADE4-4320-4141-B082-57A18CFE5679}" srcId="{0D413B0A-2071-43F6-BD1F-138C92527E73}" destId="{B14F65BA-AA0F-44C5-8AB8-179E896A5E82}" srcOrd="2" destOrd="0" parTransId="{9EBA1128-92D2-4096-8750-41F637C5F41F}" sibTransId="{E817F0FC-20E4-4337-8372-287B57E9E744}"/>
    <dgm:cxn modelId="{1806C18C-42C9-4CC9-A319-58D8DF387986}" type="presOf" srcId="{B14F65BA-AA0F-44C5-8AB8-179E896A5E82}" destId="{6BCD660C-594E-4136-934E-9611F221F447}" srcOrd="0" destOrd="0" presId="urn:microsoft.com/office/officeart/2018/2/layout/IconLabelList"/>
    <dgm:cxn modelId="{95C37F9D-0E72-49CD-9503-1F1ABC1A8B2B}" type="presParOf" srcId="{393FE9B1-4867-4181-92A7-EAA2AC8DF5BE}" destId="{15D75134-7FF8-45F9-ABCB-2F83AC3CC0A1}" srcOrd="0" destOrd="0" presId="urn:microsoft.com/office/officeart/2018/2/layout/IconLabelList"/>
    <dgm:cxn modelId="{524D4575-7B00-4D93-975A-45394D75B77A}" type="presParOf" srcId="{15D75134-7FF8-45F9-ABCB-2F83AC3CC0A1}" destId="{D89A5D93-A926-4F73-A4D9-41D455D4FAC6}" srcOrd="0" destOrd="0" presId="urn:microsoft.com/office/officeart/2018/2/layout/IconLabelList"/>
    <dgm:cxn modelId="{F08F68A8-289C-41EB-8EC0-6D54C03F9733}" type="presParOf" srcId="{15D75134-7FF8-45F9-ABCB-2F83AC3CC0A1}" destId="{CFDA54B7-4D96-40A2-9F61-816F9801B71D}" srcOrd="1" destOrd="0" presId="urn:microsoft.com/office/officeart/2018/2/layout/IconLabelList"/>
    <dgm:cxn modelId="{2F916D32-CE21-4206-B434-29FA5E9041B4}" type="presParOf" srcId="{15D75134-7FF8-45F9-ABCB-2F83AC3CC0A1}" destId="{B62EC9F8-7A50-43E6-B111-37E0260D6F89}" srcOrd="2" destOrd="0" presId="urn:microsoft.com/office/officeart/2018/2/layout/IconLabelList"/>
    <dgm:cxn modelId="{B1617FC1-1C23-462E-9161-86D0AE84FDC0}" type="presParOf" srcId="{393FE9B1-4867-4181-92A7-EAA2AC8DF5BE}" destId="{C2AC78F5-AC88-46E4-A844-0A3D1EF91E58}" srcOrd="1" destOrd="0" presId="urn:microsoft.com/office/officeart/2018/2/layout/IconLabelList"/>
    <dgm:cxn modelId="{5C85CA98-AE7B-4E7D-A824-115CCE062FB9}" type="presParOf" srcId="{393FE9B1-4867-4181-92A7-EAA2AC8DF5BE}" destId="{BE4AE623-B408-4DCA-8641-2F32E644BC2A}" srcOrd="2" destOrd="0" presId="urn:microsoft.com/office/officeart/2018/2/layout/IconLabelList"/>
    <dgm:cxn modelId="{23583E1C-E33D-4545-860D-F4F42267095B}" type="presParOf" srcId="{BE4AE623-B408-4DCA-8641-2F32E644BC2A}" destId="{06E47657-BD07-49CF-B7FB-AACBE354E61B}" srcOrd="0" destOrd="0" presId="urn:microsoft.com/office/officeart/2018/2/layout/IconLabelList"/>
    <dgm:cxn modelId="{0BFA5FE2-79EE-4D4A-9565-2AACC8CEDEFD}" type="presParOf" srcId="{BE4AE623-B408-4DCA-8641-2F32E644BC2A}" destId="{641630EF-01FF-458B-99DB-7A8DC597C9E2}" srcOrd="1" destOrd="0" presId="urn:microsoft.com/office/officeart/2018/2/layout/IconLabelList"/>
    <dgm:cxn modelId="{DF24E89D-740A-41E6-A498-20F27F4E7900}" type="presParOf" srcId="{BE4AE623-B408-4DCA-8641-2F32E644BC2A}" destId="{47A1B983-F36F-459F-BBF3-712E637F1F91}" srcOrd="2" destOrd="0" presId="urn:microsoft.com/office/officeart/2018/2/layout/IconLabelList"/>
    <dgm:cxn modelId="{D88824C0-8649-41D6-B9F1-13F4E655B35E}" type="presParOf" srcId="{393FE9B1-4867-4181-92A7-EAA2AC8DF5BE}" destId="{9EE7D991-52E5-4E09-8F21-FD23BAB75B55}" srcOrd="3" destOrd="0" presId="urn:microsoft.com/office/officeart/2018/2/layout/IconLabelList"/>
    <dgm:cxn modelId="{FFF533A9-88BC-4599-A193-4EC2C8F51EAC}" type="presParOf" srcId="{393FE9B1-4867-4181-92A7-EAA2AC8DF5BE}" destId="{DFBCE26D-FBDC-4BDD-AE3E-5B18BBFE8B69}" srcOrd="4" destOrd="0" presId="urn:microsoft.com/office/officeart/2018/2/layout/IconLabelList"/>
    <dgm:cxn modelId="{A258E68F-7BC7-4DBA-B046-A33E2030C01C}" type="presParOf" srcId="{DFBCE26D-FBDC-4BDD-AE3E-5B18BBFE8B69}" destId="{ACC9B9D2-5931-45DF-9B48-B7C0A2A6947E}" srcOrd="0" destOrd="0" presId="urn:microsoft.com/office/officeart/2018/2/layout/IconLabelList"/>
    <dgm:cxn modelId="{D79683E5-FCC0-4231-B50A-2D096D00DAE9}" type="presParOf" srcId="{DFBCE26D-FBDC-4BDD-AE3E-5B18BBFE8B69}" destId="{4D0D9AF5-4982-4200-847F-31CDE674DD51}" srcOrd="1" destOrd="0" presId="urn:microsoft.com/office/officeart/2018/2/layout/IconLabelList"/>
    <dgm:cxn modelId="{08C8B2F4-8B0D-4716-9E6B-4BA9589287DC}" type="presParOf" srcId="{DFBCE26D-FBDC-4BDD-AE3E-5B18BBFE8B69}" destId="{6BCD660C-594E-4136-934E-9611F221F44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EDBCC3-F411-456C-A4E3-92E38CA92A1A}" type="doc">
      <dgm:prSet loTypeId="urn:microsoft.com/office/officeart/2018/2/layout/IconVerticalSolidList" loCatId="icon" qsTypeId="urn:microsoft.com/office/officeart/2005/8/quickstyle/simple2" qsCatId="simple" csTypeId="urn:microsoft.com/office/officeart/2005/8/colors/accent2_2" csCatId="accent2" phldr="1"/>
      <dgm:spPr/>
      <dgm:t>
        <a:bodyPr/>
        <a:lstStyle/>
        <a:p>
          <a:endParaRPr lang="en-US"/>
        </a:p>
      </dgm:t>
    </dgm:pt>
    <dgm:pt modelId="{80411DEC-3428-44D5-84BC-008F13CB8839}">
      <dgm:prSet custT="1"/>
      <dgm:spPr/>
      <dgm:t>
        <a:bodyPr/>
        <a:lstStyle/>
        <a:p>
          <a:pPr>
            <a:lnSpc>
              <a:spcPct val="100000"/>
            </a:lnSpc>
          </a:pPr>
          <a:r>
            <a:rPr lang="en-US" sz="2200" dirty="0"/>
            <a:t>Educate the community on the value of outdoor recreation to tourism, the local economy, and tax base of the County.</a:t>
          </a:r>
        </a:p>
      </dgm:t>
    </dgm:pt>
    <dgm:pt modelId="{79DC0FEF-180F-4341-9382-B848E2073629}" type="parTrans" cxnId="{A9639800-7F1A-4E57-81A5-ED88E23C705A}">
      <dgm:prSet/>
      <dgm:spPr/>
      <dgm:t>
        <a:bodyPr/>
        <a:lstStyle/>
        <a:p>
          <a:endParaRPr lang="en-US"/>
        </a:p>
      </dgm:t>
    </dgm:pt>
    <dgm:pt modelId="{13E2AA7B-6511-4B82-9B7D-A5FA8793B0FD}" type="sibTrans" cxnId="{A9639800-7F1A-4E57-81A5-ED88E23C705A}">
      <dgm:prSet/>
      <dgm:spPr/>
      <dgm:t>
        <a:bodyPr/>
        <a:lstStyle/>
        <a:p>
          <a:endParaRPr lang="en-US"/>
        </a:p>
      </dgm:t>
    </dgm:pt>
    <dgm:pt modelId="{0F6DAFD0-35E8-48A7-99A1-6C4C756D3E52}">
      <dgm:prSet custT="1"/>
      <dgm:spPr/>
      <dgm:t>
        <a:bodyPr/>
        <a:lstStyle/>
        <a:p>
          <a:pPr>
            <a:lnSpc>
              <a:spcPct val="100000"/>
            </a:lnSpc>
          </a:pPr>
          <a:r>
            <a:rPr lang="en-US" sz="2200" dirty="0"/>
            <a:t>Assist with tourism and economic development activities of the public and private sectors.</a:t>
          </a:r>
        </a:p>
      </dgm:t>
    </dgm:pt>
    <dgm:pt modelId="{43B367FE-8AF8-4C0B-A76A-F1978C0BB255}" type="parTrans" cxnId="{4189177A-8228-4485-846D-357A8C0E7CED}">
      <dgm:prSet/>
      <dgm:spPr/>
      <dgm:t>
        <a:bodyPr/>
        <a:lstStyle/>
        <a:p>
          <a:endParaRPr lang="en-US"/>
        </a:p>
      </dgm:t>
    </dgm:pt>
    <dgm:pt modelId="{2F8E8A70-9F25-4097-A3A7-27B121F012A6}" type="sibTrans" cxnId="{4189177A-8228-4485-846D-357A8C0E7CED}">
      <dgm:prSet/>
      <dgm:spPr/>
      <dgm:t>
        <a:bodyPr/>
        <a:lstStyle/>
        <a:p>
          <a:endParaRPr lang="en-US"/>
        </a:p>
      </dgm:t>
    </dgm:pt>
    <dgm:pt modelId="{CBCB18E3-A984-4D33-91E3-DEA8C4315210}" type="pres">
      <dgm:prSet presAssocID="{0FEDBCC3-F411-456C-A4E3-92E38CA92A1A}" presName="root" presStyleCnt="0">
        <dgm:presLayoutVars>
          <dgm:dir/>
          <dgm:resizeHandles val="exact"/>
        </dgm:presLayoutVars>
      </dgm:prSet>
      <dgm:spPr/>
      <dgm:t>
        <a:bodyPr/>
        <a:lstStyle/>
        <a:p>
          <a:endParaRPr lang="en-US"/>
        </a:p>
      </dgm:t>
    </dgm:pt>
    <dgm:pt modelId="{2FB038E0-B9A8-46A3-86CF-D0406EE14C21}" type="pres">
      <dgm:prSet presAssocID="{80411DEC-3428-44D5-84BC-008F13CB8839}" presName="compNode" presStyleCnt="0"/>
      <dgm:spPr/>
    </dgm:pt>
    <dgm:pt modelId="{9F6BBDCB-686F-45A2-B09B-FC9B444A28F1}" type="pres">
      <dgm:prSet presAssocID="{80411DEC-3428-44D5-84BC-008F13CB8839}" presName="bgRect" presStyleLbl="bgShp" presStyleIdx="0" presStyleCnt="2" custLinFactNeighborX="-1088" custLinFactNeighborY="817"/>
      <dgm:spPr>
        <a:ln>
          <a:solidFill>
            <a:schemeClr val="tx2">
              <a:lumMod val="75000"/>
            </a:schemeClr>
          </a:solidFill>
        </a:ln>
      </dgm:spPr>
    </dgm:pt>
    <dgm:pt modelId="{9646A358-22E1-4E8B-BBB9-B10C858B0EE2}" type="pres">
      <dgm:prSet presAssocID="{80411DEC-3428-44D5-84BC-008F13CB8839}" presName="iconRect" presStyleLbl="node1" presStyleIdx="0" presStyleCnt="2" custScaleX="130842" custScaleY="12398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Forest scene"/>
        </a:ext>
      </dgm:extLst>
    </dgm:pt>
    <dgm:pt modelId="{830DF0DC-07EA-40BC-8736-B2458D0FD858}" type="pres">
      <dgm:prSet presAssocID="{80411DEC-3428-44D5-84BC-008F13CB8839}" presName="spaceRect" presStyleCnt="0"/>
      <dgm:spPr/>
    </dgm:pt>
    <dgm:pt modelId="{94598936-88F9-45C5-899E-31E15958FE64}" type="pres">
      <dgm:prSet presAssocID="{80411DEC-3428-44D5-84BC-008F13CB8839}" presName="parTx" presStyleLbl="revTx" presStyleIdx="0" presStyleCnt="2">
        <dgm:presLayoutVars>
          <dgm:chMax val="0"/>
          <dgm:chPref val="0"/>
        </dgm:presLayoutVars>
      </dgm:prSet>
      <dgm:spPr/>
      <dgm:t>
        <a:bodyPr/>
        <a:lstStyle/>
        <a:p>
          <a:endParaRPr lang="en-US"/>
        </a:p>
      </dgm:t>
    </dgm:pt>
    <dgm:pt modelId="{B911676A-B60C-46BA-9162-2CB0CD54019E}" type="pres">
      <dgm:prSet presAssocID="{13E2AA7B-6511-4B82-9B7D-A5FA8793B0FD}" presName="sibTrans" presStyleCnt="0"/>
      <dgm:spPr/>
    </dgm:pt>
    <dgm:pt modelId="{EB9B00F9-1A20-4D56-B084-9318CC073ACC}" type="pres">
      <dgm:prSet presAssocID="{0F6DAFD0-35E8-48A7-99A1-6C4C756D3E52}" presName="compNode" presStyleCnt="0"/>
      <dgm:spPr/>
    </dgm:pt>
    <dgm:pt modelId="{BE5B59D3-50BC-48B6-AA50-EFB0E3D14825}" type="pres">
      <dgm:prSet presAssocID="{0F6DAFD0-35E8-48A7-99A1-6C4C756D3E52}" presName="bgRect" presStyleLbl="bgShp" presStyleIdx="1" presStyleCnt="2"/>
      <dgm:spPr>
        <a:ln>
          <a:solidFill>
            <a:schemeClr val="tx2">
              <a:lumMod val="75000"/>
            </a:schemeClr>
          </a:solidFill>
        </a:ln>
      </dgm:spPr>
    </dgm:pt>
    <dgm:pt modelId="{7B9C0156-69F2-407D-9844-292719BB7C5C}" type="pres">
      <dgm:prSet presAssocID="{0F6DAFD0-35E8-48A7-99A1-6C4C756D3E52}" presName="iconRect" presStyleLbl="node1" presStyleIdx="1" presStyleCnt="2" custScaleX="130842" custScaleY="12953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Money"/>
        </a:ext>
      </dgm:extLst>
    </dgm:pt>
    <dgm:pt modelId="{A25CB842-ADA2-4E7B-928E-2096F42A78E7}" type="pres">
      <dgm:prSet presAssocID="{0F6DAFD0-35E8-48A7-99A1-6C4C756D3E52}" presName="spaceRect" presStyleCnt="0"/>
      <dgm:spPr/>
    </dgm:pt>
    <dgm:pt modelId="{81EC4957-3D74-43E2-B494-A74154C04C3B}" type="pres">
      <dgm:prSet presAssocID="{0F6DAFD0-35E8-48A7-99A1-6C4C756D3E52}" presName="parTx" presStyleLbl="revTx" presStyleIdx="1" presStyleCnt="2">
        <dgm:presLayoutVars>
          <dgm:chMax val="0"/>
          <dgm:chPref val="0"/>
        </dgm:presLayoutVars>
      </dgm:prSet>
      <dgm:spPr/>
      <dgm:t>
        <a:bodyPr/>
        <a:lstStyle/>
        <a:p>
          <a:endParaRPr lang="en-US"/>
        </a:p>
      </dgm:t>
    </dgm:pt>
  </dgm:ptLst>
  <dgm:cxnLst>
    <dgm:cxn modelId="{D7BB8B4A-B61D-4E71-A05D-1CAD0FB9FA7F}" type="presOf" srcId="{0FEDBCC3-F411-456C-A4E3-92E38CA92A1A}" destId="{CBCB18E3-A984-4D33-91E3-DEA8C4315210}" srcOrd="0" destOrd="0" presId="urn:microsoft.com/office/officeart/2018/2/layout/IconVerticalSolidList"/>
    <dgm:cxn modelId="{35520298-3228-4C4D-AF95-3C350DE0600F}" type="presOf" srcId="{80411DEC-3428-44D5-84BC-008F13CB8839}" destId="{94598936-88F9-45C5-899E-31E15958FE64}" srcOrd="0" destOrd="0" presId="urn:microsoft.com/office/officeart/2018/2/layout/IconVerticalSolidList"/>
    <dgm:cxn modelId="{4189177A-8228-4485-846D-357A8C0E7CED}" srcId="{0FEDBCC3-F411-456C-A4E3-92E38CA92A1A}" destId="{0F6DAFD0-35E8-48A7-99A1-6C4C756D3E52}" srcOrd="1" destOrd="0" parTransId="{43B367FE-8AF8-4C0B-A76A-F1978C0BB255}" sibTransId="{2F8E8A70-9F25-4097-A3A7-27B121F012A6}"/>
    <dgm:cxn modelId="{2743A455-0417-430A-B202-CE4DB6F77B97}" type="presOf" srcId="{0F6DAFD0-35E8-48A7-99A1-6C4C756D3E52}" destId="{81EC4957-3D74-43E2-B494-A74154C04C3B}" srcOrd="0" destOrd="0" presId="urn:microsoft.com/office/officeart/2018/2/layout/IconVerticalSolidList"/>
    <dgm:cxn modelId="{A9639800-7F1A-4E57-81A5-ED88E23C705A}" srcId="{0FEDBCC3-F411-456C-A4E3-92E38CA92A1A}" destId="{80411DEC-3428-44D5-84BC-008F13CB8839}" srcOrd="0" destOrd="0" parTransId="{79DC0FEF-180F-4341-9382-B848E2073629}" sibTransId="{13E2AA7B-6511-4B82-9B7D-A5FA8793B0FD}"/>
    <dgm:cxn modelId="{70BC513D-5F48-4D46-907C-04774C722BB0}" type="presParOf" srcId="{CBCB18E3-A984-4D33-91E3-DEA8C4315210}" destId="{2FB038E0-B9A8-46A3-86CF-D0406EE14C21}" srcOrd="0" destOrd="0" presId="urn:microsoft.com/office/officeart/2018/2/layout/IconVerticalSolidList"/>
    <dgm:cxn modelId="{DA639D9A-8F5F-45DB-99A1-655547DE42E1}" type="presParOf" srcId="{2FB038E0-B9A8-46A3-86CF-D0406EE14C21}" destId="{9F6BBDCB-686F-45A2-B09B-FC9B444A28F1}" srcOrd="0" destOrd="0" presId="urn:microsoft.com/office/officeart/2018/2/layout/IconVerticalSolidList"/>
    <dgm:cxn modelId="{2DAF5D48-DB0E-46B6-842F-64443AB0B8B6}" type="presParOf" srcId="{2FB038E0-B9A8-46A3-86CF-D0406EE14C21}" destId="{9646A358-22E1-4E8B-BBB9-B10C858B0EE2}" srcOrd="1" destOrd="0" presId="urn:microsoft.com/office/officeart/2018/2/layout/IconVerticalSolidList"/>
    <dgm:cxn modelId="{81CDAEDD-0192-4254-AE1F-897B92BCB757}" type="presParOf" srcId="{2FB038E0-B9A8-46A3-86CF-D0406EE14C21}" destId="{830DF0DC-07EA-40BC-8736-B2458D0FD858}" srcOrd="2" destOrd="0" presId="urn:microsoft.com/office/officeart/2018/2/layout/IconVerticalSolidList"/>
    <dgm:cxn modelId="{ECE8FE96-BBAA-4AA1-A4A6-4D63A5AB71CE}" type="presParOf" srcId="{2FB038E0-B9A8-46A3-86CF-D0406EE14C21}" destId="{94598936-88F9-45C5-899E-31E15958FE64}" srcOrd="3" destOrd="0" presId="urn:microsoft.com/office/officeart/2018/2/layout/IconVerticalSolidList"/>
    <dgm:cxn modelId="{A6C856FB-C2F8-4CBE-AC59-D0F3D75CB248}" type="presParOf" srcId="{CBCB18E3-A984-4D33-91E3-DEA8C4315210}" destId="{B911676A-B60C-46BA-9162-2CB0CD54019E}" srcOrd="1" destOrd="0" presId="urn:microsoft.com/office/officeart/2018/2/layout/IconVerticalSolidList"/>
    <dgm:cxn modelId="{9DB56A59-61EA-4C19-80B8-7F9E4C518A5A}" type="presParOf" srcId="{CBCB18E3-A984-4D33-91E3-DEA8C4315210}" destId="{EB9B00F9-1A20-4D56-B084-9318CC073ACC}" srcOrd="2" destOrd="0" presId="urn:microsoft.com/office/officeart/2018/2/layout/IconVerticalSolidList"/>
    <dgm:cxn modelId="{1DE46A09-AA68-4F1F-965D-7ADA29FF6C0A}" type="presParOf" srcId="{EB9B00F9-1A20-4D56-B084-9318CC073ACC}" destId="{BE5B59D3-50BC-48B6-AA50-EFB0E3D14825}" srcOrd="0" destOrd="0" presId="urn:microsoft.com/office/officeart/2018/2/layout/IconVerticalSolidList"/>
    <dgm:cxn modelId="{6471EC6D-BF9A-4510-B26D-9D8DCF05209E}" type="presParOf" srcId="{EB9B00F9-1A20-4D56-B084-9318CC073ACC}" destId="{7B9C0156-69F2-407D-9844-292719BB7C5C}" srcOrd="1" destOrd="0" presId="urn:microsoft.com/office/officeart/2018/2/layout/IconVerticalSolidList"/>
    <dgm:cxn modelId="{95BF1A86-5353-46DB-84C4-0EEC013E7601}" type="presParOf" srcId="{EB9B00F9-1A20-4D56-B084-9318CC073ACC}" destId="{A25CB842-ADA2-4E7B-928E-2096F42A78E7}" srcOrd="2" destOrd="0" presId="urn:microsoft.com/office/officeart/2018/2/layout/IconVerticalSolidList"/>
    <dgm:cxn modelId="{BB3B30F0-4F44-45C2-A505-72B52D70CF87}" type="presParOf" srcId="{EB9B00F9-1A20-4D56-B084-9318CC073ACC}" destId="{81EC4957-3D74-43E2-B494-A74154C04C3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E274C5-DF1E-4BE4-AEC4-AA6C145F541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283BF6B-872E-4ED7-AB19-E57A3757FD35}">
      <dgm:prSet custT="1"/>
      <dgm:spPr/>
      <dgm:t>
        <a:bodyPr/>
        <a:lstStyle/>
        <a:p>
          <a:r>
            <a:rPr lang="en-US" sz="1800" dirty="0"/>
            <a:t>Obtaining the overall tourism numbers and the outdoor activity participation rates, in the previous step, was a critical step in modeling the economic impacts. </a:t>
          </a:r>
        </a:p>
      </dgm:t>
    </dgm:pt>
    <dgm:pt modelId="{3DC7943E-AFC4-41A5-A251-4DEF1D8701B8}" type="parTrans" cxnId="{5FDCA8E1-2A1B-434D-BE51-F2E3400C8605}">
      <dgm:prSet/>
      <dgm:spPr/>
      <dgm:t>
        <a:bodyPr/>
        <a:lstStyle/>
        <a:p>
          <a:endParaRPr lang="en-US"/>
        </a:p>
      </dgm:t>
    </dgm:pt>
    <dgm:pt modelId="{D560F6DB-8DDF-467E-BE2F-1885C2216548}" type="sibTrans" cxnId="{5FDCA8E1-2A1B-434D-BE51-F2E3400C8605}">
      <dgm:prSet/>
      <dgm:spPr/>
      <dgm:t>
        <a:bodyPr/>
        <a:lstStyle/>
        <a:p>
          <a:endParaRPr lang="en-US"/>
        </a:p>
      </dgm:t>
    </dgm:pt>
    <dgm:pt modelId="{076A01B0-4512-4C87-9E98-FDFBE4CCADD1}">
      <dgm:prSet custT="1"/>
      <dgm:spPr/>
      <dgm:t>
        <a:bodyPr/>
        <a:lstStyle/>
        <a:p>
          <a:r>
            <a:rPr lang="en-US" sz="1600" dirty="0"/>
            <a:t>Next, the daily spending, per day per visitor, by day and overnight visitors needed to be acquired. This was done using the Grand Profile Surveys, Longwood International information, and additional studies looking at spending patterns for individual activities. This provided the direct spending amounts by tourists participating in each various outdoor activity. </a:t>
          </a:r>
        </a:p>
      </dgm:t>
    </dgm:pt>
    <dgm:pt modelId="{AAA9E2A1-A129-4667-815A-61FB540C7956}" type="parTrans" cxnId="{F79BEAD0-D94D-4E47-8B85-4C284D8290E6}">
      <dgm:prSet/>
      <dgm:spPr/>
      <dgm:t>
        <a:bodyPr/>
        <a:lstStyle/>
        <a:p>
          <a:endParaRPr lang="en-US"/>
        </a:p>
      </dgm:t>
    </dgm:pt>
    <dgm:pt modelId="{00688D5F-92DE-4E08-BE39-3675AFFAE097}" type="sibTrans" cxnId="{F79BEAD0-D94D-4E47-8B85-4C284D8290E6}">
      <dgm:prSet/>
      <dgm:spPr/>
      <dgm:t>
        <a:bodyPr/>
        <a:lstStyle/>
        <a:p>
          <a:endParaRPr lang="en-US"/>
        </a:p>
      </dgm:t>
    </dgm:pt>
    <dgm:pt modelId="{F7B076B2-2EE2-4D59-ACA5-C7F54E06E01F}">
      <dgm:prSet/>
      <dgm:spPr/>
      <dgm:t>
        <a:bodyPr/>
        <a:lstStyle/>
        <a:p>
          <a:r>
            <a:rPr lang="en-US" dirty="0"/>
            <a:t>From direct spending by activity, the industry standard economic impact modeling tool, IMPLAN, was used to estimate overall economic impact by outdoor recreation tourism, as well as by each outdoor activity for which we had data.</a:t>
          </a:r>
        </a:p>
      </dgm:t>
    </dgm:pt>
    <dgm:pt modelId="{481717A8-0027-4A21-ABF7-AFA11B88FF66}" type="parTrans" cxnId="{293C88AA-F5C1-498B-A042-29660B69FE7B}">
      <dgm:prSet/>
      <dgm:spPr/>
      <dgm:t>
        <a:bodyPr/>
        <a:lstStyle/>
        <a:p>
          <a:endParaRPr lang="en-US"/>
        </a:p>
      </dgm:t>
    </dgm:pt>
    <dgm:pt modelId="{ED27B138-04DB-403A-AEED-A4FE18C24E9A}" type="sibTrans" cxnId="{293C88AA-F5C1-498B-A042-29660B69FE7B}">
      <dgm:prSet/>
      <dgm:spPr/>
      <dgm:t>
        <a:bodyPr/>
        <a:lstStyle/>
        <a:p>
          <a:endParaRPr lang="en-US"/>
        </a:p>
      </dgm:t>
    </dgm:pt>
    <dgm:pt modelId="{6011CB81-732D-444B-8BBE-886FD1E4BB00}" type="pres">
      <dgm:prSet presAssocID="{6FE274C5-DF1E-4BE4-AEC4-AA6C145F5412}" presName="root" presStyleCnt="0">
        <dgm:presLayoutVars>
          <dgm:dir/>
          <dgm:resizeHandles val="exact"/>
        </dgm:presLayoutVars>
      </dgm:prSet>
      <dgm:spPr/>
      <dgm:t>
        <a:bodyPr/>
        <a:lstStyle/>
        <a:p>
          <a:endParaRPr lang="en-US"/>
        </a:p>
      </dgm:t>
    </dgm:pt>
    <dgm:pt modelId="{BD0A3900-DEE4-4FE9-AD45-6F86D6A56CEC}" type="pres">
      <dgm:prSet presAssocID="{D283BF6B-872E-4ED7-AB19-E57A3757FD35}" presName="compNode" presStyleCnt="0"/>
      <dgm:spPr/>
    </dgm:pt>
    <dgm:pt modelId="{3F12712C-E1FF-4508-AA9C-DAD7465320E1}" type="pres">
      <dgm:prSet presAssocID="{D283BF6B-872E-4ED7-AB19-E57A3757FD35}" presName="bgRect" presStyleLbl="bgShp" presStyleIdx="0" presStyleCnt="3"/>
      <dgm:spPr/>
    </dgm:pt>
    <dgm:pt modelId="{3F9A95E9-5629-4CCF-8ADD-0F7867F77F7F}" type="pres">
      <dgm:prSet presAssocID="{D283BF6B-872E-4ED7-AB19-E57A3757FD35}" presName="iconRect" presStyleLbl="node1" presStyleIdx="0" presStyleCnt="3"/>
      <dgm:spPr>
        <a:blipFill rotWithShape="1">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Mountain scene"/>
        </a:ext>
      </dgm:extLst>
    </dgm:pt>
    <dgm:pt modelId="{12B7F0AD-3FE8-4C91-BCE1-AFD5D1B3DADD}" type="pres">
      <dgm:prSet presAssocID="{D283BF6B-872E-4ED7-AB19-E57A3757FD35}" presName="spaceRect" presStyleCnt="0"/>
      <dgm:spPr/>
    </dgm:pt>
    <dgm:pt modelId="{F2D8B4E6-6D22-4060-970D-8299AF9B7756}" type="pres">
      <dgm:prSet presAssocID="{D283BF6B-872E-4ED7-AB19-E57A3757FD35}" presName="parTx" presStyleLbl="revTx" presStyleIdx="0" presStyleCnt="3">
        <dgm:presLayoutVars>
          <dgm:chMax val="0"/>
          <dgm:chPref val="0"/>
        </dgm:presLayoutVars>
      </dgm:prSet>
      <dgm:spPr/>
      <dgm:t>
        <a:bodyPr/>
        <a:lstStyle/>
        <a:p>
          <a:endParaRPr lang="en-US"/>
        </a:p>
      </dgm:t>
    </dgm:pt>
    <dgm:pt modelId="{4D5178FA-A696-462B-BB3F-E471AEF5C701}" type="pres">
      <dgm:prSet presAssocID="{D560F6DB-8DDF-467E-BE2F-1885C2216548}" presName="sibTrans" presStyleCnt="0"/>
      <dgm:spPr/>
    </dgm:pt>
    <dgm:pt modelId="{76CBFEF9-45C9-4A00-A5C0-25BED9A905D3}" type="pres">
      <dgm:prSet presAssocID="{076A01B0-4512-4C87-9E98-FDFBE4CCADD1}" presName="compNode" presStyleCnt="0"/>
      <dgm:spPr/>
    </dgm:pt>
    <dgm:pt modelId="{D14D99CD-5B96-47C8-8687-2BCD180149A3}" type="pres">
      <dgm:prSet presAssocID="{076A01B0-4512-4C87-9E98-FDFBE4CCADD1}" presName="bgRect" presStyleLbl="bgShp" presStyleIdx="1" presStyleCnt="3"/>
      <dgm:spPr/>
    </dgm:pt>
    <dgm:pt modelId="{B6A75231-9079-4975-B083-A7517350E623}" type="pres">
      <dgm:prSet presAssocID="{076A01B0-4512-4C87-9E98-FDFBE4CCA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ollar"/>
        </a:ext>
      </dgm:extLst>
    </dgm:pt>
    <dgm:pt modelId="{AA6988BD-9461-4248-BBA0-ED18C00CFD3E}" type="pres">
      <dgm:prSet presAssocID="{076A01B0-4512-4C87-9E98-FDFBE4CCADD1}" presName="spaceRect" presStyleCnt="0"/>
      <dgm:spPr/>
    </dgm:pt>
    <dgm:pt modelId="{F55D510D-50A1-463F-B100-1EEFFB41B741}" type="pres">
      <dgm:prSet presAssocID="{076A01B0-4512-4C87-9E98-FDFBE4CCADD1}" presName="parTx" presStyleLbl="revTx" presStyleIdx="1" presStyleCnt="3">
        <dgm:presLayoutVars>
          <dgm:chMax val="0"/>
          <dgm:chPref val="0"/>
        </dgm:presLayoutVars>
      </dgm:prSet>
      <dgm:spPr/>
      <dgm:t>
        <a:bodyPr/>
        <a:lstStyle/>
        <a:p>
          <a:endParaRPr lang="en-US"/>
        </a:p>
      </dgm:t>
    </dgm:pt>
    <dgm:pt modelId="{0FE9BB02-45C7-4655-91AB-C7B84DC1E4FF}" type="pres">
      <dgm:prSet presAssocID="{00688D5F-92DE-4E08-BE39-3675AFFAE097}" presName="sibTrans" presStyleCnt="0"/>
      <dgm:spPr/>
    </dgm:pt>
    <dgm:pt modelId="{CD2F142C-BDFC-4DDD-8B52-275CCB015FE9}" type="pres">
      <dgm:prSet presAssocID="{F7B076B2-2EE2-4D59-ACA5-C7F54E06E01F}" presName="compNode" presStyleCnt="0"/>
      <dgm:spPr/>
    </dgm:pt>
    <dgm:pt modelId="{E7C0A38C-0DD8-4069-B43C-DA9B799444B1}" type="pres">
      <dgm:prSet presAssocID="{F7B076B2-2EE2-4D59-ACA5-C7F54E06E01F}" presName="bgRect" presStyleLbl="bgShp" presStyleIdx="2" presStyleCnt="3"/>
      <dgm:spPr/>
    </dgm:pt>
    <dgm:pt modelId="{6945DE9D-E44C-4E74-98BF-6D4532129A1C}" type="pres">
      <dgm:prSet presAssocID="{F7B076B2-2EE2-4D59-ACA5-C7F54E06E01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19061054-76DD-4B19-8ADE-6A360ED261C2}" type="pres">
      <dgm:prSet presAssocID="{F7B076B2-2EE2-4D59-ACA5-C7F54E06E01F}" presName="spaceRect" presStyleCnt="0"/>
      <dgm:spPr/>
    </dgm:pt>
    <dgm:pt modelId="{927F6BCD-D1D5-4989-8FCD-167FFC5A693A}" type="pres">
      <dgm:prSet presAssocID="{F7B076B2-2EE2-4D59-ACA5-C7F54E06E01F}" presName="parTx" presStyleLbl="revTx" presStyleIdx="2" presStyleCnt="3">
        <dgm:presLayoutVars>
          <dgm:chMax val="0"/>
          <dgm:chPref val="0"/>
        </dgm:presLayoutVars>
      </dgm:prSet>
      <dgm:spPr/>
      <dgm:t>
        <a:bodyPr/>
        <a:lstStyle/>
        <a:p>
          <a:endParaRPr lang="en-US"/>
        </a:p>
      </dgm:t>
    </dgm:pt>
  </dgm:ptLst>
  <dgm:cxnLst>
    <dgm:cxn modelId="{8938CCFD-6C9D-4A38-80D3-0A042B7A5E05}" type="presOf" srcId="{F7B076B2-2EE2-4D59-ACA5-C7F54E06E01F}" destId="{927F6BCD-D1D5-4989-8FCD-167FFC5A693A}" srcOrd="0" destOrd="0" presId="urn:microsoft.com/office/officeart/2018/2/layout/IconVerticalSolidList"/>
    <dgm:cxn modelId="{5FDCA8E1-2A1B-434D-BE51-F2E3400C8605}" srcId="{6FE274C5-DF1E-4BE4-AEC4-AA6C145F5412}" destId="{D283BF6B-872E-4ED7-AB19-E57A3757FD35}" srcOrd="0" destOrd="0" parTransId="{3DC7943E-AFC4-41A5-A251-4DEF1D8701B8}" sibTransId="{D560F6DB-8DDF-467E-BE2F-1885C2216548}"/>
    <dgm:cxn modelId="{5B875213-B16F-48F6-B8DB-DD2CD776C1AA}" type="presOf" srcId="{D283BF6B-872E-4ED7-AB19-E57A3757FD35}" destId="{F2D8B4E6-6D22-4060-970D-8299AF9B7756}" srcOrd="0" destOrd="0" presId="urn:microsoft.com/office/officeart/2018/2/layout/IconVerticalSolidList"/>
    <dgm:cxn modelId="{64600811-51CF-4679-8D39-70B160CAC656}" type="presOf" srcId="{076A01B0-4512-4C87-9E98-FDFBE4CCADD1}" destId="{F55D510D-50A1-463F-B100-1EEFFB41B741}" srcOrd="0" destOrd="0" presId="urn:microsoft.com/office/officeart/2018/2/layout/IconVerticalSolidList"/>
    <dgm:cxn modelId="{F79BEAD0-D94D-4E47-8B85-4C284D8290E6}" srcId="{6FE274C5-DF1E-4BE4-AEC4-AA6C145F5412}" destId="{076A01B0-4512-4C87-9E98-FDFBE4CCADD1}" srcOrd="1" destOrd="0" parTransId="{AAA9E2A1-A129-4667-815A-61FB540C7956}" sibTransId="{00688D5F-92DE-4E08-BE39-3675AFFAE097}"/>
    <dgm:cxn modelId="{293C88AA-F5C1-498B-A042-29660B69FE7B}" srcId="{6FE274C5-DF1E-4BE4-AEC4-AA6C145F5412}" destId="{F7B076B2-2EE2-4D59-ACA5-C7F54E06E01F}" srcOrd="2" destOrd="0" parTransId="{481717A8-0027-4A21-ABF7-AFA11B88FF66}" sibTransId="{ED27B138-04DB-403A-AEED-A4FE18C24E9A}"/>
    <dgm:cxn modelId="{B9C82DF1-3FAF-4FE1-BED9-4B7C1A00C648}" type="presOf" srcId="{6FE274C5-DF1E-4BE4-AEC4-AA6C145F5412}" destId="{6011CB81-732D-444B-8BBE-886FD1E4BB00}" srcOrd="0" destOrd="0" presId="urn:microsoft.com/office/officeart/2018/2/layout/IconVerticalSolidList"/>
    <dgm:cxn modelId="{8668F698-5F21-4D1E-AF73-7D3DD5723B54}" type="presParOf" srcId="{6011CB81-732D-444B-8BBE-886FD1E4BB00}" destId="{BD0A3900-DEE4-4FE9-AD45-6F86D6A56CEC}" srcOrd="0" destOrd="0" presId="urn:microsoft.com/office/officeart/2018/2/layout/IconVerticalSolidList"/>
    <dgm:cxn modelId="{368C40D1-17D8-433E-8FAD-6B316BD215F3}" type="presParOf" srcId="{BD0A3900-DEE4-4FE9-AD45-6F86D6A56CEC}" destId="{3F12712C-E1FF-4508-AA9C-DAD7465320E1}" srcOrd="0" destOrd="0" presId="urn:microsoft.com/office/officeart/2018/2/layout/IconVerticalSolidList"/>
    <dgm:cxn modelId="{5D57F888-1264-4E21-9662-49A863FC5065}" type="presParOf" srcId="{BD0A3900-DEE4-4FE9-AD45-6F86D6A56CEC}" destId="{3F9A95E9-5629-4CCF-8ADD-0F7867F77F7F}" srcOrd="1" destOrd="0" presId="urn:microsoft.com/office/officeart/2018/2/layout/IconVerticalSolidList"/>
    <dgm:cxn modelId="{E2B8498C-627D-479B-BFB7-581CB3DE65AC}" type="presParOf" srcId="{BD0A3900-DEE4-4FE9-AD45-6F86D6A56CEC}" destId="{12B7F0AD-3FE8-4C91-BCE1-AFD5D1B3DADD}" srcOrd="2" destOrd="0" presId="urn:microsoft.com/office/officeart/2018/2/layout/IconVerticalSolidList"/>
    <dgm:cxn modelId="{69BAFF29-FA36-40E2-9FB8-5CA9A213FEB8}" type="presParOf" srcId="{BD0A3900-DEE4-4FE9-AD45-6F86D6A56CEC}" destId="{F2D8B4E6-6D22-4060-970D-8299AF9B7756}" srcOrd="3" destOrd="0" presId="urn:microsoft.com/office/officeart/2018/2/layout/IconVerticalSolidList"/>
    <dgm:cxn modelId="{848D06D1-9A0D-4AD5-B0BB-5107D23AD655}" type="presParOf" srcId="{6011CB81-732D-444B-8BBE-886FD1E4BB00}" destId="{4D5178FA-A696-462B-BB3F-E471AEF5C701}" srcOrd="1" destOrd="0" presId="urn:microsoft.com/office/officeart/2018/2/layout/IconVerticalSolidList"/>
    <dgm:cxn modelId="{8C6517DF-8145-4D6B-AB45-DDFDC7AF7031}" type="presParOf" srcId="{6011CB81-732D-444B-8BBE-886FD1E4BB00}" destId="{76CBFEF9-45C9-4A00-A5C0-25BED9A905D3}" srcOrd="2" destOrd="0" presId="urn:microsoft.com/office/officeart/2018/2/layout/IconVerticalSolidList"/>
    <dgm:cxn modelId="{312EB293-6873-439E-9D6C-9A9C18407E4B}" type="presParOf" srcId="{76CBFEF9-45C9-4A00-A5C0-25BED9A905D3}" destId="{D14D99CD-5B96-47C8-8687-2BCD180149A3}" srcOrd="0" destOrd="0" presId="urn:microsoft.com/office/officeart/2018/2/layout/IconVerticalSolidList"/>
    <dgm:cxn modelId="{7993C7D1-2A45-46CA-AD6E-FCAC93FCD784}" type="presParOf" srcId="{76CBFEF9-45C9-4A00-A5C0-25BED9A905D3}" destId="{B6A75231-9079-4975-B083-A7517350E623}" srcOrd="1" destOrd="0" presId="urn:microsoft.com/office/officeart/2018/2/layout/IconVerticalSolidList"/>
    <dgm:cxn modelId="{4D271CED-3C3C-44E5-9BA7-CBFF7B498DAD}" type="presParOf" srcId="{76CBFEF9-45C9-4A00-A5C0-25BED9A905D3}" destId="{AA6988BD-9461-4248-BBA0-ED18C00CFD3E}" srcOrd="2" destOrd="0" presId="urn:microsoft.com/office/officeart/2018/2/layout/IconVerticalSolidList"/>
    <dgm:cxn modelId="{73756DA7-6C27-4991-B1EC-826E93817858}" type="presParOf" srcId="{76CBFEF9-45C9-4A00-A5C0-25BED9A905D3}" destId="{F55D510D-50A1-463F-B100-1EEFFB41B741}" srcOrd="3" destOrd="0" presId="urn:microsoft.com/office/officeart/2018/2/layout/IconVerticalSolidList"/>
    <dgm:cxn modelId="{222552F3-A2B4-4E17-B990-9E04B3FBB224}" type="presParOf" srcId="{6011CB81-732D-444B-8BBE-886FD1E4BB00}" destId="{0FE9BB02-45C7-4655-91AB-C7B84DC1E4FF}" srcOrd="3" destOrd="0" presId="urn:microsoft.com/office/officeart/2018/2/layout/IconVerticalSolidList"/>
    <dgm:cxn modelId="{2F6E460B-8000-4336-9593-F5D92B14B779}" type="presParOf" srcId="{6011CB81-732D-444B-8BBE-886FD1E4BB00}" destId="{CD2F142C-BDFC-4DDD-8B52-275CCB015FE9}" srcOrd="4" destOrd="0" presId="urn:microsoft.com/office/officeart/2018/2/layout/IconVerticalSolidList"/>
    <dgm:cxn modelId="{030AD998-58D7-4328-9C5B-9402C1C40E04}" type="presParOf" srcId="{CD2F142C-BDFC-4DDD-8B52-275CCB015FE9}" destId="{E7C0A38C-0DD8-4069-B43C-DA9B799444B1}" srcOrd="0" destOrd="0" presId="urn:microsoft.com/office/officeart/2018/2/layout/IconVerticalSolidList"/>
    <dgm:cxn modelId="{67129BFA-B171-4372-B1EF-9667EE2941D7}" type="presParOf" srcId="{CD2F142C-BDFC-4DDD-8B52-275CCB015FE9}" destId="{6945DE9D-E44C-4E74-98BF-6D4532129A1C}" srcOrd="1" destOrd="0" presId="urn:microsoft.com/office/officeart/2018/2/layout/IconVerticalSolidList"/>
    <dgm:cxn modelId="{C3649BE4-8A51-4C80-AAE4-B1A68C8CD8EA}" type="presParOf" srcId="{CD2F142C-BDFC-4DDD-8B52-275CCB015FE9}" destId="{19061054-76DD-4B19-8ADE-6A360ED261C2}" srcOrd="2" destOrd="0" presId="urn:microsoft.com/office/officeart/2018/2/layout/IconVerticalSolidList"/>
    <dgm:cxn modelId="{09146F57-F45D-4C13-BFAE-8A632859743E}" type="presParOf" srcId="{CD2F142C-BDFC-4DDD-8B52-275CCB015FE9}" destId="{927F6BCD-D1D5-4989-8FCD-167FFC5A69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A5D93-A926-4F73-A4D9-41D455D4FAC6}">
      <dsp:nvSpPr>
        <dsp:cNvPr id="0" name=""/>
        <dsp:cNvSpPr/>
      </dsp:nvSpPr>
      <dsp:spPr>
        <a:xfrm>
          <a:off x="623587" y="1310003"/>
          <a:ext cx="962971" cy="9629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2EC9F8-7A50-43E6-B111-37E0260D6F89}">
      <dsp:nvSpPr>
        <dsp:cNvPr id="0" name=""/>
        <dsp:cNvSpPr/>
      </dsp:nvSpPr>
      <dsp:spPr>
        <a:xfrm>
          <a:off x="35105" y="2569999"/>
          <a:ext cx="21399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dirty="0"/>
            <a:t>Objective and Purposes</a:t>
          </a:r>
        </a:p>
      </dsp:txBody>
      <dsp:txXfrm>
        <a:off x="35105" y="2569999"/>
        <a:ext cx="2139937" cy="720000"/>
      </dsp:txXfrm>
    </dsp:sp>
    <dsp:sp modelId="{06E47657-BD07-49CF-B7FB-AACBE354E61B}">
      <dsp:nvSpPr>
        <dsp:cNvPr id="0" name=""/>
        <dsp:cNvSpPr/>
      </dsp:nvSpPr>
      <dsp:spPr>
        <a:xfrm>
          <a:off x="3138014" y="1310003"/>
          <a:ext cx="962971" cy="9629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7A1B983-F36F-459F-BBF3-712E637F1F91}">
      <dsp:nvSpPr>
        <dsp:cNvPr id="0" name=""/>
        <dsp:cNvSpPr/>
      </dsp:nvSpPr>
      <dsp:spPr>
        <a:xfrm>
          <a:off x="2549531" y="2569999"/>
          <a:ext cx="21399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dirty="0"/>
            <a:t>Key Questions</a:t>
          </a:r>
        </a:p>
      </dsp:txBody>
      <dsp:txXfrm>
        <a:off x="2549531" y="2569999"/>
        <a:ext cx="2139937" cy="720000"/>
      </dsp:txXfrm>
    </dsp:sp>
    <dsp:sp modelId="{ACC9B9D2-5931-45DF-9B48-B7C0A2A6947E}">
      <dsp:nvSpPr>
        <dsp:cNvPr id="0" name=""/>
        <dsp:cNvSpPr/>
      </dsp:nvSpPr>
      <dsp:spPr>
        <a:xfrm>
          <a:off x="5652441" y="1310003"/>
          <a:ext cx="962971" cy="9629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CD660C-594E-4136-934E-9611F221F447}">
      <dsp:nvSpPr>
        <dsp:cNvPr id="0" name=""/>
        <dsp:cNvSpPr/>
      </dsp:nvSpPr>
      <dsp:spPr>
        <a:xfrm>
          <a:off x="5063958" y="2569999"/>
          <a:ext cx="213993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22350">
            <a:lnSpc>
              <a:spcPct val="100000"/>
            </a:lnSpc>
            <a:spcBef>
              <a:spcPct val="0"/>
            </a:spcBef>
            <a:spcAft>
              <a:spcPct val="35000"/>
            </a:spcAft>
          </a:pPr>
          <a:r>
            <a:rPr lang="en-US" sz="2300" kern="1200" dirty="0"/>
            <a:t>Methodology</a:t>
          </a:r>
        </a:p>
      </dsp:txBody>
      <dsp:txXfrm>
        <a:off x="5063958" y="2569999"/>
        <a:ext cx="2139937"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0.60616</cdr:x>
      <cdr:y>0.96205</cdr:y>
    </cdr:from>
    <cdr:to>
      <cdr:x>1</cdr:x>
      <cdr:y>1</cdr:y>
    </cdr:to>
    <cdr:sp macro="" textlink="">
      <cdr:nvSpPr>
        <cdr:cNvPr id="2" name="TextBox 1">
          <a:extLst xmlns:a="http://schemas.openxmlformats.org/drawingml/2006/main">
            <a:ext uri="{FF2B5EF4-FFF2-40B4-BE49-F238E27FC236}">
              <a16:creationId xmlns:a16="http://schemas.microsoft.com/office/drawing/2014/main" xmlns="" id="{3341EB57-D498-41AA-A680-3CE459E2EED3}"/>
            </a:ext>
          </a:extLst>
        </cdr:cNvPr>
        <cdr:cNvSpPr txBox="1"/>
      </cdr:nvSpPr>
      <cdr:spPr>
        <a:xfrm xmlns:a="http://schemas.openxmlformats.org/drawingml/2006/main">
          <a:off x="2907024" y="4981149"/>
          <a:ext cx="1888781" cy="196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Colorado Department of Local Affairs</a:t>
          </a:r>
        </a:p>
      </cdr:txBody>
    </cdr:sp>
  </cdr:relSizeAnchor>
  <cdr:relSizeAnchor xmlns:cdr="http://schemas.openxmlformats.org/drawingml/2006/chartDrawing">
    <cdr:from>
      <cdr:x>0.08014</cdr:x>
      <cdr:y>0.10462</cdr:y>
    </cdr:from>
    <cdr:to>
      <cdr:x>0.17466</cdr:x>
      <cdr:y>0.1559</cdr:y>
    </cdr:to>
    <cdr:sp macro="" textlink="">
      <cdr:nvSpPr>
        <cdr:cNvPr id="3" name="TextBox 2">
          <a:extLst xmlns:a="http://schemas.openxmlformats.org/drawingml/2006/main">
            <a:ext uri="{FF2B5EF4-FFF2-40B4-BE49-F238E27FC236}">
              <a16:creationId xmlns:a16="http://schemas.microsoft.com/office/drawing/2014/main" xmlns="" id="{773CC2EF-3728-412C-8669-BFA15ADC289E}"/>
            </a:ext>
          </a:extLst>
        </cdr:cNvPr>
        <cdr:cNvSpPr txBox="1"/>
      </cdr:nvSpPr>
      <cdr:spPr>
        <a:xfrm xmlns:a="http://schemas.openxmlformats.org/drawingml/2006/main">
          <a:off x="548641" y="717452"/>
          <a:ext cx="647114" cy="3516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59.4%</a:t>
          </a:r>
        </a:p>
      </cdr:txBody>
    </cdr:sp>
  </cdr:relSizeAnchor>
  <cdr:relSizeAnchor xmlns:cdr="http://schemas.openxmlformats.org/drawingml/2006/chartDrawing">
    <cdr:from>
      <cdr:x>0.17466</cdr:x>
      <cdr:y>0.59077</cdr:y>
    </cdr:from>
    <cdr:to>
      <cdr:x>0.2774</cdr:x>
      <cdr:y>0.63682</cdr:y>
    </cdr:to>
    <cdr:sp macro="" textlink="">
      <cdr:nvSpPr>
        <cdr:cNvPr id="4" name="TextBox 3">
          <a:extLst xmlns:a="http://schemas.openxmlformats.org/drawingml/2006/main">
            <a:ext uri="{FF2B5EF4-FFF2-40B4-BE49-F238E27FC236}">
              <a16:creationId xmlns:a16="http://schemas.microsoft.com/office/drawing/2014/main" xmlns="" id="{C3B84877-AFE5-4D29-9EC3-EEF63F87749C}"/>
            </a:ext>
          </a:extLst>
        </cdr:cNvPr>
        <cdr:cNvSpPr txBox="1"/>
      </cdr:nvSpPr>
      <cdr:spPr>
        <a:xfrm xmlns:a="http://schemas.openxmlformats.org/drawingml/2006/main">
          <a:off x="1195755" y="4051495"/>
          <a:ext cx="703385" cy="315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8.8%</a:t>
          </a:r>
        </a:p>
      </cdr:txBody>
    </cdr:sp>
  </cdr:relSizeAnchor>
  <cdr:relSizeAnchor xmlns:cdr="http://schemas.openxmlformats.org/drawingml/2006/chartDrawing">
    <cdr:from>
      <cdr:x>0.26838</cdr:x>
      <cdr:y>0.61791</cdr:y>
    </cdr:from>
    <cdr:to>
      <cdr:x>0.3411</cdr:x>
      <cdr:y>0.65153</cdr:y>
    </cdr:to>
    <cdr:sp macro="" textlink="">
      <cdr:nvSpPr>
        <cdr:cNvPr id="5"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1837399" y="4237648"/>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8.5%</a:t>
          </a:r>
        </a:p>
      </cdr:txBody>
    </cdr:sp>
  </cdr:relSizeAnchor>
  <cdr:relSizeAnchor xmlns:cdr="http://schemas.openxmlformats.org/drawingml/2006/chartDrawing">
    <cdr:from>
      <cdr:x>0.63002</cdr:x>
      <cdr:y>0.67613</cdr:y>
    </cdr:from>
    <cdr:to>
      <cdr:x>0.73276</cdr:x>
      <cdr:y>0.72218</cdr:y>
    </cdr:to>
    <cdr:sp macro="" textlink="">
      <cdr:nvSpPr>
        <cdr:cNvPr id="6"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4313312" y="4636867"/>
          <a:ext cx="703385" cy="315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2.7%</a:t>
          </a:r>
        </a:p>
      </cdr:txBody>
    </cdr:sp>
  </cdr:relSizeAnchor>
  <cdr:relSizeAnchor xmlns:cdr="http://schemas.openxmlformats.org/drawingml/2006/chartDrawing">
    <cdr:from>
      <cdr:x>0.71838</cdr:x>
      <cdr:y>0.68843</cdr:y>
    </cdr:from>
    <cdr:to>
      <cdr:x>0.82112</cdr:x>
      <cdr:y>0.73448</cdr:y>
    </cdr:to>
    <cdr:sp macro="" textlink="">
      <cdr:nvSpPr>
        <cdr:cNvPr id="7"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4918222" y="4721274"/>
          <a:ext cx="703385" cy="315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2.6%</a:t>
          </a:r>
        </a:p>
      </cdr:txBody>
    </cdr:sp>
  </cdr:relSizeAnchor>
  <cdr:relSizeAnchor xmlns:cdr="http://schemas.openxmlformats.org/drawingml/2006/chartDrawing">
    <cdr:from>
      <cdr:x>0.81416</cdr:x>
      <cdr:y>0.70572</cdr:y>
    </cdr:from>
    <cdr:to>
      <cdr:x>0.88893</cdr:x>
      <cdr:y>0.75508</cdr:y>
    </cdr:to>
    <cdr:sp macro="" textlink="">
      <cdr:nvSpPr>
        <cdr:cNvPr id="8"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5573958" y="4839836"/>
          <a:ext cx="511908" cy="338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1.4%</a:t>
          </a:r>
        </a:p>
      </cdr:txBody>
    </cdr:sp>
  </cdr:relSizeAnchor>
  <cdr:relSizeAnchor xmlns:cdr="http://schemas.openxmlformats.org/drawingml/2006/chartDrawing">
    <cdr:from>
      <cdr:x>0.89241</cdr:x>
      <cdr:y>0.72345</cdr:y>
    </cdr:from>
    <cdr:to>
      <cdr:x>0.96512</cdr:x>
      <cdr:y>0.7652</cdr:y>
    </cdr:to>
    <cdr:sp macro="" textlink="">
      <cdr:nvSpPr>
        <cdr:cNvPr id="9"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6109701" y="4793874"/>
          <a:ext cx="497793" cy="276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0.1%</a:t>
          </a:r>
        </a:p>
      </cdr:txBody>
    </cdr:sp>
  </cdr:relSizeAnchor>
  <cdr:relSizeAnchor xmlns:cdr="http://schemas.openxmlformats.org/drawingml/2006/chartDrawing">
    <cdr:from>
      <cdr:x>0.54087</cdr:x>
      <cdr:y>0.67738</cdr:y>
    </cdr:from>
    <cdr:to>
      <cdr:x>0.61358</cdr:x>
      <cdr:y>0.711</cdr:y>
    </cdr:to>
    <cdr:sp macro="" textlink="">
      <cdr:nvSpPr>
        <cdr:cNvPr id="10" name="TextBox 1">
          <a:extLst xmlns:a="http://schemas.openxmlformats.org/drawingml/2006/main">
            <a:ext uri="{FF2B5EF4-FFF2-40B4-BE49-F238E27FC236}">
              <a16:creationId xmlns:a16="http://schemas.microsoft.com/office/drawing/2014/main" xmlns="" id="{E0133CA1-FDD9-4968-9274-BE09E8884655}"/>
            </a:ext>
          </a:extLst>
        </cdr:cNvPr>
        <cdr:cNvSpPr txBox="1"/>
      </cdr:nvSpPr>
      <cdr:spPr>
        <a:xfrm xmlns:a="http://schemas.openxmlformats.org/drawingml/2006/main">
          <a:off x="3702931" y="4645465"/>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3.9%</a:t>
          </a:r>
        </a:p>
      </cdr:txBody>
    </cdr:sp>
  </cdr:relSizeAnchor>
  <cdr:relSizeAnchor xmlns:cdr="http://schemas.openxmlformats.org/drawingml/2006/chartDrawing">
    <cdr:from>
      <cdr:x>0.4484</cdr:x>
      <cdr:y>0.66097</cdr:y>
    </cdr:from>
    <cdr:to>
      <cdr:x>0.52112</cdr:x>
      <cdr:y>0.69459</cdr:y>
    </cdr:to>
    <cdr:sp macro="" textlink="">
      <cdr:nvSpPr>
        <cdr:cNvPr id="11" name="TextBox 1">
          <a:extLst xmlns:a="http://schemas.openxmlformats.org/drawingml/2006/main">
            <a:ext uri="{FF2B5EF4-FFF2-40B4-BE49-F238E27FC236}">
              <a16:creationId xmlns:a16="http://schemas.microsoft.com/office/drawing/2014/main" xmlns="" id="{E0133CA1-FDD9-4968-9274-BE09E8884655}"/>
            </a:ext>
          </a:extLst>
        </cdr:cNvPr>
        <cdr:cNvSpPr txBox="1"/>
      </cdr:nvSpPr>
      <cdr:spPr>
        <a:xfrm xmlns:a="http://schemas.openxmlformats.org/drawingml/2006/main">
          <a:off x="3069885" y="4532924"/>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5.1%</a:t>
          </a:r>
        </a:p>
      </cdr:txBody>
    </cdr:sp>
  </cdr:relSizeAnchor>
  <cdr:relSizeAnchor xmlns:cdr="http://schemas.openxmlformats.org/drawingml/2006/chartDrawing">
    <cdr:from>
      <cdr:x>0.35799</cdr:x>
      <cdr:y>0.63682</cdr:y>
    </cdr:from>
    <cdr:to>
      <cdr:x>0.43071</cdr:x>
      <cdr:y>0.67044</cdr:y>
    </cdr:to>
    <cdr:sp macro="" textlink="">
      <cdr:nvSpPr>
        <cdr:cNvPr id="12" name="TextBox 1">
          <a:extLst xmlns:a="http://schemas.openxmlformats.org/drawingml/2006/main">
            <a:ext uri="{FF2B5EF4-FFF2-40B4-BE49-F238E27FC236}">
              <a16:creationId xmlns:a16="http://schemas.microsoft.com/office/drawing/2014/main" xmlns="" id="{E0133CA1-FDD9-4968-9274-BE09E8884655}"/>
            </a:ext>
          </a:extLst>
        </cdr:cNvPr>
        <cdr:cNvSpPr txBox="1"/>
      </cdr:nvSpPr>
      <cdr:spPr>
        <a:xfrm xmlns:a="http://schemas.openxmlformats.org/drawingml/2006/main">
          <a:off x="2450907" y="4367308"/>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7.5%</a:t>
          </a:r>
        </a:p>
      </cdr:txBody>
    </cdr:sp>
  </cdr:relSizeAnchor>
</c:userShapes>
</file>

<file path=ppt/drawings/drawing2.xml><?xml version="1.0" encoding="utf-8"?>
<c:userShapes xmlns:c="http://schemas.openxmlformats.org/drawingml/2006/chart">
  <cdr:relSizeAnchor xmlns:cdr="http://schemas.openxmlformats.org/drawingml/2006/chartDrawing">
    <cdr:from>
      <cdr:x>0.60616</cdr:x>
      <cdr:y>0.96205</cdr:y>
    </cdr:from>
    <cdr:to>
      <cdr:x>1</cdr:x>
      <cdr:y>1</cdr:y>
    </cdr:to>
    <cdr:sp macro="" textlink="">
      <cdr:nvSpPr>
        <cdr:cNvPr id="2" name="TextBox 1">
          <a:extLst xmlns:a="http://schemas.openxmlformats.org/drawingml/2006/main">
            <a:ext uri="{FF2B5EF4-FFF2-40B4-BE49-F238E27FC236}">
              <a16:creationId xmlns:a16="http://schemas.microsoft.com/office/drawing/2014/main" xmlns="" id="{3341EB57-D498-41AA-A680-3CE459E2EED3}"/>
            </a:ext>
          </a:extLst>
        </cdr:cNvPr>
        <cdr:cNvSpPr txBox="1"/>
      </cdr:nvSpPr>
      <cdr:spPr>
        <a:xfrm xmlns:a="http://schemas.openxmlformats.org/drawingml/2006/main">
          <a:off x="2907024" y="4981149"/>
          <a:ext cx="1888781" cy="1964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 Colorado Department of Local Affairs</a:t>
          </a:r>
        </a:p>
      </cdr:txBody>
    </cdr:sp>
  </cdr:relSizeAnchor>
  <cdr:relSizeAnchor xmlns:cdr="http://schemas.openxmlformats.org/drawingml/2006/chartDrawing">
    <cdr:from>
      <cdr:x>0.08014</cdr:x>
      <cdr:y>0.10462</cdr:y>
    </cdr:from>
    <cdr:to>
      <cdr:x>0.17466</cdr:x>
      <cdr:y>0.1559</cdr:y>
    </cdr:to>
    <cdr:sp macro="" textlink="">
      <cdr:nvSpPr>
        <cdr:cNvPr id="3" name="TextBox 2">
          <a:extLst xmlns:a="http://schemas.openxmlformats.org/drawingml/2006/main">
            <a:ext uri="{FF2B5EF4-FFF2-40B4-BE49-F238E27FC236}">
              <a16:creationId xmlns:a16="http://schemas.microsoft.com/office/drawing/2014/main" xmlns="" id="{773CC2EF-3728-412C-8669-BFA15ADC289E}"/>
            </a:ext>
          </a:extLst>
        </cdr:cNvPr>
        <cdr:cNvSpPr txBox="1"/>
      </cdr:nvSpPr>
      <cdr:spPr>
        <a:xfrm xmlns:a="http://schemas.openxmlformats.org/drawingml/2006/main">
          <a:off x="548641" y="717452"/>
          <a:ext cx="647114" cy="3516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bg1"/>
              </a:solidFill>
            </a:rPr>
            <a:t>59.4%</a:t>
          </a:r>
        </a:p>
      </cdr:txBody>
    </cdr:sp>
  </cdr:relSizeAnchor>
  <cdr:relSizeAnchor xmlns:cdr="http://schemas.openxmlformats.org/drawingml/2006/chartDrawing">
    <cdr:from>
      <cdr:x>0.17466</cdr:x>
      <cdr:y>0.59077</cdr:y>
    </cdr:from>
    <cdr:to>
      <cdr:x>0.2774</cdr:x>
      <cdr:y>0.63682</cdr:y>
    </cdr:to>
    <cdr:sp macro="" textlink="">
      <cdr:nvSpPr>
        <cdr:cNvPr id="4" name="TextBox 3">
          <a:extLst xmlns:a="http://schemas.openxmlformats.org/drawingml/2006/main">
            <a:ext uri="{FF2B5EF4-FFF2-40B4-BE49-F238E27FC236}">
              <a16:creationId xmlns:a16="http://schemas.microsoft.com/office/drawing/2014/main" xmlns="" id="{C3B84877-AFE5-4D29-9EC3-EEF63F87749C}"/>
            </a:ext>
          </a:extLst>
        </cdr:cNvPr>
        <cdr:cNvSpPr txBox="1"/>
      </cdr:nvSpPr>
      <cdr:spPr>
        <a:xfrm xmlns:a="http://schemas.openxmlformats.org/drawingml/2006/main">
          <a:off x="1195755" y="4051495"/>
          <a:ext cx="703385" cy="315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8.8%</a:t>
          </a:r>
        </a:p>
      </cdr:txBody>
    </cdr:sp>
  </cdr:relSizeAnchor>
  <cdr:relSizeAnchor xmlns:cdr="http://schemas.openxmlformats.org/drawingml/2006/chartDrawing">
    <cdr:from>
      <cdr:x>0.26838</cdr:x>
      <cdr:y>0.61791</cdr:y>
    </cdr:from>
    <cdr:to>
      <cdr:x>0.3411</cdr:x>
      <cdr:y>0.65153</cdr:y>
    </cdr:to>
    <cdr:sp macro="" textlink="">
      <cdr:nvSpPr>
        <cdr:cNvPr id="5"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1837399" y="4237648"/>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8.5%</a:t>
          </a:r>
        </a:p>
      </cdr:txBody>
    </cdr:sp>
  </cdr:relSizeAnchor>
  <cdr:relSizeAnchor xmlns:cdr="http://schemas.openxmlformats.org/drawingml/2006/chartDrawing">
    <cdr:from>
      <cdr:x>0.63002</cdr:x>
      <cdr:y>0.67613</cdr:y>
    </cdr:from>
    <cdr:to>
      <cdr:x>0.73276</cdr:x>
      <cdr:y>0.72218</cdr:y>
    </cdr:to>
    <cdr:sp macro="" textlink="">
      <cdr:nvSpPr>
        <cdr:cNvPr id="6"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4313312" y="4636867"/>
          <a:ext cx="703385" cy="315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2.7%</a:t>
          </a:r>
        </a:p>
      </cdr:txBody>
    </cdr:sp>
  </cdr:relSizeAnchor>
  <cdr:relSizeAnchor xmlns:cdr="http://schemas.openxmlformats.org/drawingml/2006/chartDrawing">
    <cdr:from>
      <cdr:x>0.71838</cdr:x>
      <cdr:y>0.68843</cdr:y>
    </cdr:from>
    <cdr:to>
      <cdr:x>0.82112</cdr:x>
      <cdr:y>0.73448</cdr:y>
    </cdr:to>
    <cdr:sp macro="" textlink="">
      <cdr:nvSpPr>
        <cdr:cNvPr id="7"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4918222" y="4721274"/>
          <a:ext cx="703385" cy="315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2.6%</a:t>
          </a:r>
        </a:p>
      </cdr:txBody>
    </cdr:sp>
  </cdr:relSizeAnchor>
  <cdr:relSizeAnchor xmlns:cdr="http://schemas.openxmlformats.org/drawingml/2006/chartDrawing">
    <cdr:from>
      <cdr:x>0.81416</cdr:x>
      <cdr:y>0.70572</cdr:y>
    </cdr:from>
    <cdr:to>
      <cdr:x>0.88893</cdr:x>
      <cdr:y>0.75508</cdr:y>
    </cdr:to>
    <cdr:sp macro="" textlink="">
      <cdr:nvSpPr>
        <cdr:cNvPr id="8"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5573958" y="4839836"/>
          <a:ext cx="511908" cy="338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1.4%</a:t>
          </a:r>
        </a:p>
      </cdr:txBody>
    </cdr:sp>
  </cdr:relSizeAnchor>
  <cdr:relSizeAnchor xmlns:cdr="http://schemas.openxmlformats.org/drawingml/2006/chartDrawing">
    <cdr:from>
      <cdr:x>0.89241</cdr:x>
      <cdr:y>0.72345</cdr:y>
    </cdr:from>
    <cdr:to>
      <cdr:x>0.96512</cdr:x>
      <cdr:y>0.7652</cdr:y>
    </cdr:to>
    <cdr:sp macro="" textlink="">
      <cdr:nvSpPr>
        <cdr:cNvPr id="9" name="TextBox 1">
          <a:extLst xmlns:a="http://schemas.openxmlformats.org/drawingml/2006/main">
            <a:ext uri="{FF2B5EF4-FFF2-40B4-BE49-F238E27FC236}">
              <a16:creationId xmlns:a16="http://schemas.microsoft.com/office/drawing/2014/main" xmlns="" id="{9A4227AB-E510-4C3E-8C0E-88DCC6E1F548}"/>
            </a:ext>
          </a:extLst>
        </cdr:cNvPr>
        <cdr:cNvSpPr txBox="1"/>
      </cdr:nvSpPr>
      <cdr:spPr>
        <a:xfrm xmlns:a="http://schemas.openxmlformats.org/drawingml/2006/main">
          <a:off x="6109701" y="4793874"/>
          <a:ext cx="497793" cy="276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0.1%</a:t>
          </a:r>
        </a:p>
      </cdr:txBody>
    </cdr:sp>
  </cdr:relSizeAnchor>
  <cdr:relSizeAnchor xmlns:cdr="http://schemas.openxmlformats.org/drawingml/2006/chartDrawing">
    <cdr:from>
      <cdr:x>0.54087</cdr:x>
      <cdr:y>0.67738</cdr:y>
    </cdr:from>
    <cdr:to>
      <cdr:x>0.61358</cdr:x>
      <cdr:y>0.711</cdr:y>
    </cdr:to>
    <cdr:sp macro="" textlink="">
      <cdr:nvSpPr>
        <cdr:cNvPr id="10" name="TextBox 1">
          <a:extLst xmlns:a="http://schemas.openxmlformats.org/drawingml/2006/main">
            <a:ext uri="{FF2B5EF4-FFF2-40B4-BE49-F238E27FC236}">
              <a16:creationId xmlns:a16="http://schemas.microsoft.com/office/drawing/2014/main" xmlns="" id="{E0133CA1-FDD9-4968-9274-BE09E8884655}"/>
            </a:ext>
          </a:extLst>
        </cdr:cNvPr>
        <cdr:cNvSpPr txBox="1"/>
      </cdr:nvSpPr>
      <cdr:spPr>
        <a:xfrm xmlns:a="http://schemas.openxmlformats.org/drawingml/2006/main">
          <a:off x="3702931" y="4645465"/>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3.9%</a:t>
          </a:r>
        </a:p>
      </cdr:txBody>
    </cdr:sp>
  </cdr:relSizeAnchor>
  <cdr:relSizeAnchor xmlns:cdr="http://schemas.openxmlformats.org/drawingml/2006/chartDrawing">
    <cdr:from>
      <cdr:x>0.4484</cdr:x>
      <cdr:y>0.66097</cdr:y>
    </cdr:from>
    <cdr:to>
      <cdr:x>0.52112</cdr:x>
      <cdr:y>0.69459</cdr:y>
    </cdr:to>
    <cdr:sp macro="" textlink="">
      <cdr:nvSpPr>
        <cdr:cNvPr id="11" name="TextBox 1">
          <a:extLst xmlns:a="http://schemas.openxmlformats.org/drawingml/2006/main">
            <a:ext uri="{FF2B5EF4-FFF2-40B4-BE49-F238E27FC236}">
              <a16:creationId xmlns:a16="http://schemas.microsoft.com/office/drawing/2014/main" xmlns="" id="{E0133CA1-FDD9-4968-9274-BE09E8884655}"/>
            </a:ext>
          </a:extLst>
        </cdr:cNvPr>
        <cdr:cNvSpPr txBox="1"/>
      </cdr:nvSpPr>
      <cdr:spPr>
        <a:xfrm xmlns:a="http://schemas.openxmlformats.org/drawingml/2006/main">
          <a:off x="3069885" y="4532924"/>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5.1%</a:t>
          </a:r>
        </a:p>
      </cdr:txBody>
    </cdr:sp>
  </cdr:relSizeAnchor>
  <cdr:relSizeAnchor xmlns:cdr="http://schemas.openxmlformats.org/drawingml/2006/chartDrawing">
    <cdr:from>
      <cdr:x>0.35799</cdr:x>
      <cdr:y>0.63682</cdr:y>
    </cdr:from>
    <cdr:to>
      <cdr:x>0.43071</cdr:x>
      <cdr:y>0.67044</cdr:y>
    </cdr:to>
    <cdr:sp macro="" textlink="">
      <cdr:nvSpPr>
        <cdr:cNvPr id="12" name="TextBox 1">
          <a:extLst xmlns:a="http://schemas.openxmlformats.org/drawingml/2006/main">
            <a:ext uri="{FF2B5EF4-FFF2-40B4-BE49-F238E27FC236}">
              <a16:creationId xmlns:a16="http://schemas.microsoft.com/office/drawing/2014/main" xmlns="" id="{E0133CA1-FDD9-4968-9274-BE09E8884655}"/>
            </a:ext>
          </a:extLst>
        </cdr:cNvPr>
        <cdr:cNvSpPr txBox="1"/>
      </cdr:nvSpPr>
      <cdr:spPr>
        <a:xfrm xmlns:a="http://schemas.openxmlformats.org/drawingml/2006/main">
          <a:off x="2450907" y="4367308"/>
          <a:ext cx="497840" cy="2305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t>7.5%</a:t>
          </a:r>
        </a:p>
      </cdr:txBody>
    </cdr:sp>
  </cdr:relSizeAnchor>
</c:userShapes>
</file>

<file path=ppt/drawings/drawing3.xml><?xml version="1.0" encoding="utf-8"?>
<c:userShapes xmlns:c="http://schemas.openxmlformats.org/drawingml/2006/chart">
  <cdr:relSizeAnchor xmlns:cdr="http://schemas.openxmlformats.org/drawingml/2006/chartDrawing">
    <cdr:from>
      <cdr:x>0.04104</cdr:x>
      <cdr:y>0.95961</cdr:y>
    </cdr:from>
    <cdr:to>
      <cdr:x>0.33324</cdr:x>
      <cdr:y>1</cdr:y>
    </cdr:to>
    <cdr:sp macro="" textlink="">
      <cdr:nvSpPr>
        <cdr:cNvPr id="2" name="TextBox 5">
          <a:extLst xmlns:a="http://schemas.openxmlformats.org/drawingml/2006/main">
            <a:ext uri="{FF2B5EF4-FFF2-40B4-BE49-F238E27FC236}">
              <a16:creationId xmlns:a16="http://schemas.microsoft.com/office/drawing/2014/main" xmlns="" id="{AB731DE4-4606-45F0-AF76-38A206386B33}"/>
            </a:ext>
          </a:extLst>
        </cdr:cNvPr>
        <cdr:cNvSpPr txBox="1"/>
      </cdr:nvSpPr>
      <cdr:spPr>
        <a:xfrm xmlns:a="http://schemas.openxmlformats.org/drawingml/2006/main">
          <a:off x="300182" y="6594104"/>
          <a:ext cx="213755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Grand County Finance</a:t>
          </a:r>
        </a:p>
      </cdr:txBody>
    </cdr:sp>
  </cdr:relSizeAnchor>
</c:userShapes>
</file>

<file path=ppt/drawings/drawing4.xml><?xml version="1.0" encoding="utf-8"?>
<c:userShapes xmlns:c="http://schemas.openxmlformats.org/drawingml/2006/chart">
  <cdr:relSizeAnchor xmlns:cdr="http://schemas.openxmlformats.org/drawingml/2006/chartDrawing">
    <cdr:from>
      <cdr:x>0.71684</cdr:x>
      <cdr:y>0.88136</cdr:y>
    </cdr:from>
    <cdr:to>
      <cdr:x>0.96885</cdr:x>
      <cdr:y>0.92738</cdr:y>
    </cdr:to>
    <cdr:sp macro="" textlink="">
      <cdr:nvSpPr>
        <cdr:cNvPr id="2" name="TextBox 1">
          <a:extLst xmlns:a="http://schemas.openxmlformats.org/drawingml/2006/main">
            <a:ext uri="{FF2B5EF4-FFF2-40B4-BE49-F238E27FC236}">
              <a16:creationId xmlns:a16="http://schemas.microsoft.com/office/drawing/2014/main" xmlns="" id="{83FEECD8-CDB3-48A0-9502-BC073CBB1C7D}"/>
            </a:ext>
          </a:extLst>
        </cdr:cNvPr>
        <cdr:cNvSpPr txBox="1"/>
      </cdr:nvSpPr>
      <cdr:spPr>
        <a:xfrm xmlns:a="http://schemas.openxmlformats.org/drawingml/2006/main">
          <a:off x="8478981" y="4776814"/>
          <a:ext cx="2980707" cy="249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Summit Economics, SeeSource (source data)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0EA5F0D-C1DC-412F-A146-DDB3A74B588F}" type="datetimeFigureOut">
              <a:rPr lang="en-US"/>
              <a:t>4/6/2021</a:t>
            </a:fld>
            <a:endParaRPr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8CDE508-72C8-4AB5-AA9C-1584D31690E0}" type="datetimeFigureOut">
              <a:rPr lang="en-US"/>
              <a:t>4/6/2021</a:t>
            </a:fld>
            <a:endParaRPr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dirty="0"/>
          </a:p>
        </p:txBody>
      </p:sp>
      <p:sp>
        <p:nvSpPr>
          <p:cNvPr id="5" name="Notes Placeholder 4"/>
          <p:cNvSpPr>
            <a:spLocks noGrp="1"/>
          </p:cNvSpPr>
          <p:nvPr>
            <p:ph type="body" sz="quarter" idx="3"/>
          </p:nvPr>
        </p:nvSpPr>
        <p:spPr>
          <a:xfrm>
            <a:off x="731520" y="4620578"/>
            <a:ext cx="5852160" cy="3240405"/>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Summit Economics, LLC</a:t>
            </a:r>
            <a:endParaRPr dirty="0"/>
          </a:p>
        </p:txBody>
      </p:sp>
      <p:sp>
        <p:nvSpPr>
          <p:cNvPr id="5" name="Date Placeholder 5"/>
          <p:cNvSpPr>
            <a:spLocks noGrp="1"/>
          </p:cNvSpPr>
          <p:nvPr>
            <p:ph type="dt" sz="half" idx="10"/>
          </p:nvPr>
        </p:nvSpPr>
        <p:spPr/>
        <p:txBody>
          <a:bodyPr/>
          <a:lstStyle>
            <a:lvl1pPr>
              <a:defRPr>
                <a:solidFill>
                  <a:schemeClr val="tx2"/>
                </a:solidFill>
              </a:defRPr>
            </a:lvl1pPr>
          </a:lstStyle>
          <a:p>
            <a:fld id="{F77A8B9A-1B4E-4ABF-B920-820BE14BB12A}" type="datetime1">
              <a:rPr lang="en-US" smtClean="0"/>
              <a:t>4/6/2021</a:t>
            </a:fld>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p>
            <a:r>
              <a:rPr lang="en-US"/>
              <a:t>Summit Economics, LLC</a:t>
            </a:r>
            <a:endParaRPr dirty="0"/>
          </a:p>
        </p:txBody>
      </p:sp>
      <p:sp>
        <p:nvSpPr>
          <p:cNvPr id="5" name="Date Placeholder 5"/>
          <p:cNvSpPr>
            <a:spLocks noGrp="1"/>
          </p:cNvSpPr>
          <p:nvPr>
            <p:ph type="dt" sz="half" idx="10"/>
          </p:nvPr>
        </p:nvSpPr>
        <p:spPr/>
        <p:txBody>
          <a:bodyPr/>
          <a:lstStyle/>
          <a:p>
            <a:fld id="{60048D26-956E-49E7-8354-0DFEBF32B2A3}" type="datetime1">
              <a:rPr lang="en-US" smtClean="0"/>
              <a:t>4/6/2021</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Summit Economics, LLC</a:t>
            </a:r>
            <a:endParaRPr dirty="0"/>
          </a:p>
        </p:txBody>
      </p:sp>
      <p:sp>
        <p:nvSpPr>
          <p:cNvPr id="4" name="Date Placeholder 4"/>
          <p:cNvSpPr>
            <a:spLocks noGrp="1"/>
          </p:cNvSpPr>
          <p:nvPr>
            <p:ph type="dt" sz="half" idx="10"/>
          </p:nvPr>
        </p:nvSpPr>
        <p:spPr/>
        <p:txBody>
          <a:bodyPr/>
          <a:lstStyle/>
          <a:p>
            <a:fld id="{9B337670-0CBC-46D0-9C6B-99EB22F8FC96}" type="datetime1">
              <a:rPr lang="en-US" smtClean="0"/>
              <a:t>4/6/2021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Summit Economics, LLC</a:t>
            </a:r>
            <a:endParaRPr dirty="0"/>
          </a:p>
        </p:txBody>
      </p:sp>
      <p:sp>
        <p:nvSpPr>
          <p:cNvPr id="4" name="Date Placeholder 4"/>
          <p:cNvSpPr>
            <a:spLocks noGrp="1"/>
          </p:cNvSpPr>
          <p:nvPr>
            <p:ph type="dt" sz="half" idx="10"/>
          </p:nvPr>
        </p:nvSpPr>
        <p:spPr/>
        <p:txBody>
          <a:bodyPr/>
          <a:lstStyle/>
          <a:p>
            <a:fld id="{344F7935-4406-44C8-ABCB-2B1E9A87BCB8}" type="datetime1">
              <a:rPr lang="en-US" smtClean="0"/>
              <a:t>4/6/2021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C4FEBB-F027-475F-9AA5-22AFC95B2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3C5F422-A58B-4046-A1C6-20D1128B3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4446DB2-C300-4CC6-A8F3-BA2789487C8E}"/>
              </a:ext>
            </a:extLst>
          </p:cNvPr>
          <p:cNvSpPr>
            <a:spLocks noGrp="1"/>
          </p:cNvSpPr>
          <p:nvPr>
            <p:ph type="dt" sz="half" idx="10"/>
          </p:nvPr>
        </p:nvSpPr>
        <p:spPr/>
        <p:txBody>
          <a:bodyPr/>
          <a:lstStyle/>
          <a:p>
            <a:fld id="{A4BA427E-04AD-4C82-832C-DBBFBA59C141}" type="datetime1">
              <a:rPr lang="en-US" smtClean="0"/>
              <a:t>4/6/2021</a:t>
            </a:fld>
            <a:endParaRPr lang="en-US" dirty="0"/>
          </a:p>
        </p:txBody>
      </p:sp>
      <p:sp>
        <p:nvSpPr>
          <p:cNvPr id="5" name="Footer Placeholder 4">
            <a:extLst>
              <a:ext uri="{FF2B5EF4-FFF2-40B4-BE49-F238E27FC236}">
                <a16:creationId xmlns:a16="http://schemas.microsoft.com/office/drawing/2014/main" xmlns="" id="{6F3B6CA7-B244-4D71-889F-4E2018A0B686}"/>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xmlns="" id="{16B33950-4697-45D2-9E87-5042A398D3E3}"/>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779396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31C7D-47DF-46FE-9350-33D8B6C3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9F4B5DE-CC38-4C0C-8828-724C4600F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BAD1898-FE67-48D9-A162-98FD00FE4C39}"/>
              </a:ext>
            </a:extLst>
          </p:cNvPr>
          <p:cNvSpPr>
            <a:spLocks noGrp="1"/>
          </p:cNvSpPr>
          <p:nvPr>
            <p:ph type="dt" sz="half" idx="10"/>
          </p:nvPr>
        </p:nvSpPr>
        <p:spPr/>
        <p:txBody>
          <a:bodyPr/>
          <a:lstStyle/>
          <a:p>
            <a:fld id="{9E4B1F46-5642-471C-BC33-5BB74571701D}" type="datetime1">
              <a:rPr lang="en-US" smtClean="0"/>
              <a:t>4/6/2021</a:t>
            </a:fld>
            <a:endParaRPr lang="en-US" dirty="0"/>
          </a:p>
        </p:txBody>
      </p:sp>
      <p:sp>
        <p:nvSpPr>
          <p:cNvPr id="5" name="Footer Placeholder 4">
            <a:extLst>
              <a:ext uri="{FF2B5EF4-FFF2-40B4-BE49-F238E27FC236}">
                <a16:creationId xmlns:a16="http://schemas.microsoft.com/office/drawing/2014/main" xmlns="" id="{DEA6DF78-BC5A-4DA5-BB4A-2BFAB4B7F80C}"/>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xmlns="" id="{C69719B2-8A03-49F6-B900-A8495C7FB076}"/>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70396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4D13C-925F-49C3-BCD6-DA0CB5A973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3110CE5-67A7-47D3-8E01-7AAE2DF73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A5A968-0742-43B4-903C-957534A44D2A}"/>
              </a:ext>
            </a:extLst>
          </p:cNvPr>
          <p:cNvSpPr>
            <a:spLocks noGrp="1"/>
          </p:cNvSpPr>
          <p:nvPr>
            <p:ph type="dt" sz="half" idx="10"/>
          </p:nvPr>
        </p:nvSpPr>
        <p:spPr/>
        <p:txBody>
          <a:bodyPr/>
          <a:lstStyle/>
          <a:p>
            <a:fld id="{332FFD83-4727-479D-9DCA-2A487ACE84DC}" type="datetime1">
              <a:rPr lang="en-US" smtClean="0"/>
              <a:t>4/6/2021</a:t>
            </a:fld>
            <a:endParaRPr lang="en-US" dirty="0"/>
          </a:p>
        </p:txBody>
      </p:sp>
      <p:sp>
        <p:nvSpPr>
          <p:cNvPr id="5" name="Footer Placeholder 4">
            <a:extLst>
              <a:ext uri="{FF2B5EF4-FFF2-40B4-BE49-F238E27FC236}">
                <a16:creationId xmlns:a16="http://schemas.microsoft.com/office/drawing/2014/main" xmlns="" id="{5F7A81A3-3BB5-413D-81B5-445A11D716C2}"/>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xmlns="" id="{F3B814DC-5F81-41E8-8D64-C719254607BD}"/>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9875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BA743C-C12F-4BFC-BEB1-E730D45F2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7376E6-638A-46CE-96A6-EF3B06F8A2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F3526C8-9C4D-425E-BA0B-4EECDEFB59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0DE04F8-801C-4716-A886-5D77EB813E2C}"/>
              </a:ext>
            </a:extLst>
          </p:cNvPr>
          <p:cNvSpPr>
            <a:spLocks noGrp="1"/>
          </p:cNvSpPr>
          <p:nvPr>
            <p:ph type="dt" sz="half" idx="10"/>
          </p:nvPr>
        </p:nvSpPr>
        <p:spPr/>
        <p:txBody>
          <a:bodyPr/>
          <a:lstStyle/>
          <a:p>
            <a:fld id="{0BF67D83-A9F3-424C-9F83-98E56DACF72B}" type="datetime1">
              <a:rPr lang="en-US" smtClean="0"/>
              <a:t>4/6/2021</a:t>
            </a:fld>
            <a:endParaRPr lang="en-US" dirty="0"/>
          </a:p>
        </p:txBody>
      </p:sp>
      <p:sp>
        <p:nvSpPr>
          <p:cNvPr id="6" name="Footer Placeholder 5">
            <a:extLst>
              <a:ext uri="{FF2B5EF4-FFF2-40B4-BE49-F238E27FC236}">
                <a16:creationId xmlns:a16="http://schemas.microsoft.com/office/drawing/2014/main" xmlns="" id="{A6CFE6B5-F4E6-4829-AAFC-B34BD0DDDF31}"/>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xmlns="" id="{CD6A0203-8A28-437D-9582-8B8F0823B715}"/>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435532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A3A44-9B0B-43E3-A8E7-E673508B5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F508A0D-5454-4DFA-8631-5AD409C3E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7295993-35C5-4CE6-BEAD-45E328572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E4858E8-44A0-4F2D-A52F-6AC9DD5E6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88FB9C-A8F9-4401-8202-3924CF1EF4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22E620-29B4-4347-9280-C16EFA88C529}"/>
              </a:ext>
            </a:extLst>
          </p:cNvPr>
          <p:cNvSpPr>
            <a:spLocks noGrp="1"/>
          </p:cNvSpPr>
          <p:nvPr>
            <p:ph type="dt" sz="half" idx="10"/>
          </p:nvPr>
        </p:nvSpPr>
        <p:spPr/>
        <p:txBody>
          <a:bodyPr/>
          <a:lstStyle/>
          <a:p>
            <a:fld id="{FD21B3A0-C7D7-46A4-AB34-3B0D2AE700F5}" type="datetime1">
              <a:rPr lang="en-US" smtClean="0"/>
              <a:t>4/6/2021</a:t>
            </a:fld>
            <a:endParaRPr lang="en-US" dirty="0"/>
          </a:p>
        </p:txBody>
      </p:sp>
      <p:sp>
        <p:nvSpPr>
          <p:cNvPr id="8" name="Footer Placeholder 7">
            <a:extLst>
              <a:ext uri="{FF2B5EF4-FFF2-40B4-BE49-F238E27FC236}">
                <a16:creationId xmlns:a16="http://schemas.microsoft.com/office/drawing/2014/main" xmlns="" id="{158F6307-29D4-4C4A-AD51-D1FB89B9743A}"/>
              </a:ext>
            </a:extLst>
          </p:cNvPr>
          <p:cNvSpPr>
            <a:spLocks noGrp="1"/>
          </p:cNvSpPr>
          <p:nvPr>
            <p:ph type="ftr" sz="quarter" idx="11"/>
          </p:nvPr>
        </p:nvSpPr>
        <p:spPr/>
        <p:txBody>
          <a:bodyPr/>
          <a:lstStyle/>
          <a:p>
            <a:r>
              <a:rPr lang="en-US" dirty="0"/>
              <a:t>Summit Economics, LLC</a:t>
            </a:r>
          </a:p>
        </p:txBody>
      </p:sp>
      <p:sp>
        <p:nvSpPr>
          <p:cNvPr id="9" name="Slide Number Placeholder 8">
            <a:extLst>
              <a:ext uri="{FF2B5EF4-FFF2-40B4-BE49-F238E27FC236}">
                <a16:creationId xmlns:a16="http://schemas.microsoft.com/office/drawing/2014/main" xmlns="" id="{680CA0E5-1E5C-48A3-A40C-BBF7067E72C0}"/>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641393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FC8995-CC85-47C8-8F7D-68D4060EF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5102244-2E03-4393-A4AC-E139E3D31A71}"/>
              </a:ext>
            </a:extLst>
          </p:cNvPr>
          <p:cNvSpPr>
            <a:spLocks noGrp="1"/>
          </p:cNvSpPr>
          <p:nvPr>
            <p:ph type="dt" sz="half" idx="10"/>
          </p:nvPr>
        </p:nvSpPr>
        <p:spPr/>
        <p:txBody>
          <a:bodyPr/>
          <a:lstStyle/>
          <a:p>
            <a:fld id="{578017FE-1502-4413-A239-A4737E5157F9}" type="datetime1">
              <a:rPr lang="en-US" smtClean="0"/>
              <a:t>4/6/2021</a:t>
            </a:fld>
            <a:endParaRPr lang="en-US" dirty="0"/>
          </a:p>
        </p:txBody>
      </p:sp>
      <p:sp>
        <p:nvSpPr>
          <p:cNvPr id="4" name="Footer Placeholder 3">
            <a:extLst>
              <a:ext uri="{FF2B5EF4-FFF2-40B4-BE49-F238E27FC236}">
                <a16:creationId xmlns:a16="http://schemas.microsoft.com/office/drawing/2014/main" xmlns="" id="{E028EA75-EB17-4F3E-92B5-A5B36C28B820}"/>
              </a:ext>
            </a:extLst>
          </p:cNvPr>
          <p:cNvSpPr>
            <a:spLocks noGrp="1"/>
          </p:cNvSpPr>
          <p:nvPr>
            <p:ph type="ftr" sz="quarter" idx="11"/>
          </p:nvPr>
        </p:nvSpPr>
        <p:spPr/>
        <p:txBody>
          <a:bodyPr/>
          <a:lstStyle/>
          <a:p>
            <a:r>
              <a:rPr lang="en-US" dirty="0"/>
              <a:t>Summit Economics, LLC</a:t>
            </a:r>
          </a:p>
        </p:txBody>
      </p:sp>
      <p:sp>
        <p:nvSpPr>
          <p:cNvPr id="5" name="Slide Number Placeholder 4">
            <a:extLst>
              <a:ext uri="{FF2B5EF4-FFF2-40B4-BE49-F238E27FC236}">
                <a16:creationId xmlns:a16="http://schemas.microsoft.com/office/drawing/2014/main" xmlns="" id="{85A002AC-A43C-46BE-AAE4-3BF4801C99E0}"/>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282827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r>
              <a:rPr lang="en-US"/>
              <a:t>Summit Economics, LLC</a:t>
            </a:r>
            <a:endParaRPr dirty="0"/>
          </a:p>
        </p:txBody>
      </p:sp>
      <p:sp>
        <p:nvSpPr>
          <p:cNvPr id="4" name="Date Placeholder 4"/>
          <p:cNvSpPr>
            <a:spLocks noGrp="1"/>
          </p:cNvSpPr>
          <p:nvPr>
            <p:ph type="dt" sz="half" idx="10"/>
          </p:nvPr>
        </p:nvSpPr>
        <p:spPr/>
        <p:txBody>
          <a:bodyPr/>
          <a:lstStyle/>
          <a:p>
            <a:fld id="{E212ED4E-3D70-4D7E-989C-DB606FF7D969}" type="datetime1">
              <a:rPr lang="en-US" smtClean="0"/>
              <a:t>4/6/2021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FF68B4-7A17-409A-AE7F-31B172FFD22B}"/>
              </a:ext>
            </a:extLst>
          </p:cNvPr>
          <p:cNvSpPr>
            <a:spLocks noGrp="1"/>
          </p:cNvSpPr>
          <p:nvPr>
            <p:ph type="dt" sz="half" idx="10"/>
          </p:nvPr>
        </p:nvSpPr>
        <p:spPr/>
        <p:txBody>
          <a:bodyPr/>
          <a:lstStyle/>
          <a:p>
            <a:fld id="{DC49BE84-A238-4DF8-BFF8-9329BB54BDBB}" type="datetime1">
              <a:rPr lang="en-US" smtClean="0"/>
              <a:t>4/6/2021</a:t>
            </a:fld>
            <a:endParaRPr lang="en-US" dirty="0"/>
          </a:p>
        </p:txBody>
      </p:sp>
      <p:sp>
        <p:nvSpPr>
          <p:cNvPr id="3" name="Footer Placeholder 2">
            <a:extLst>
              <a:ext uri="{FF2B5EF4-FFF2-40B4-BE49-F238E27FC236}">
                <a16:creationId xmlns:a16="http://schemas.microsoft.com/office/drawing/2014/main" xmlns="" id="{548CA30B-E16F-45FF-B882-3D99416DD3CC}"/>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xmlns="" id="{647BDD64-13FA-4035-932A-CFFF15057A1F}"/>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336084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D8812E-6218-4B79-A1E2-3E4834D9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D7BD70B-EB3A-41B0-B323-8358DD14BB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048D950-3ED4-4932-8A28-40477EC90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A143725-F47B-4F9F-8653-594390DCE0E2}"/>
              </a:ext>
            </a:extLst>
          </p:cNvPr>
          <p:cNvSpPr>
            <a:spLocks noGrp="1"/>
          </p:cNvSpPr>
          <p:nvPr>
            <p:ph type="dt" sz="half" idx="10"/>
          </p:nvPr>
        </p:nvSpPr>
        <p:spPr/>
        <p:txBody>
          <a:bodyPr/>
          <a:lstStyle/>
          <a:p>
            <a:fld id="{F6338993-D21C-42E8-991B-25B2BB70797D}" type="datetime1">
              <a:rPr lang="en-US" smtClean="0"/>
              <a:t>4/6/2021</a:t>
            </a:fld>
            <a:endParaRPr lang="en-US" dirty="0"/>
          </a:p>
        </p:txBody>
      </p:sp>
      <p:sp>
        <p:nvSpPr>
          <p:cNvPr id="6" name="Footer Placeholder 5">
            <a:extLst>
              <a:ext uri="{FF2B5EF4-FFF2-40B4-BE49-F238E27FC236}">
                <a16:creationId xmlns:a16="http://schemas.microsoft.com/office/drawing/2014/main" xmlns="" id="{2EF84DE5-7C07-40B7-88F4-92810593B01D}"/>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xmlns="" id="{EB9F07CA-0748-42E4-BDF1-8E4A1716BBB6}"/>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49552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560F8-6B12-4840-A85B-BB51499C2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D7970AE-2312-4E34-8554-D48EFECF9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9C993FDA-EFD6-4CB0-80B7-1394DB4556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0E1AA3-F24E-445C-AC04-A53EE54E1749}"/>
              </a:ext>
            </a:extLst>
          </p:cNvPr>
          <p:cNvSpPr>
            <a:spLocks noGrp="1"/>
          </p:cNvSpPr>
          <p:nvPr>
            <p:ph type="dt" sz="half" idx="10"/>
          </p:nvPr>
        </p:nvSpPr>
        <p:spPr/>
        <p:txBody>
          <a:bodyPr/>
          <a:lstStyle/>
          <a:p>
            <a:fld id="{18874F96-9708-43DC-A771-6705341FF154}" type="datetime1">
              <a:rPr lang="en-US" smtClean="0"/>
              <a:t>4/6/2021</a:t>
            </a:fld>
            <a:endParaRPr lang="en-US" dirty="0"/>
          </a:p>
        </p:txBody>
      </p:sp>
      <p:sp>
        <p:nvSpPr>
          <p:cNvPr id="6" name="Footer Placeholder 5">
            <a:extLst>
              <a:ext uri="{FF2B5EF4-FFF2-40B4-BE49-F238E27FC236}">
                <a16:creationId xmlns:a16="http://schemas.microsoft.com/office/drawing/2014/main" xmlns="" id="{3C44E8CD-4CC5-4E28-9B2E-34ED8CE9DB1C}"/>
              </a:ext>
            </a:extLst>
          </p:cNvPr>
          <p:cNvSpPr>
            <a:spLocks noGrp="1"/>
          </p:cNvSpPr>
          <p:nvPr>
            <p:ph type="ftr" sz="quarter" idx="11"/>
          </p:nvPr>
        </p:nvSpPr>
        <p:spPr/>
        <p:txBody>
          <a:bodyPr/>
          <a:lstStyle/>
          <a:p>
            <a:r>
              <a:rPr lang="en-US" dirty="0"/>
              <a:t>Summit Economics, LLC</a:t>
            </a:r>
          </a:p>
        </p:txBody>
      </p:sp>
      <p:sp>
        <p:nvSpPr>
          <p:cNvPr id="7" name="Slide Number Placeholder 6">
            <a:extLst>
              <a:ext uri="{FF2B5EF4-FFF2-40B4-BE49-F238E27FC236}">
                <a16:creationId xmlns:a16="http://schemas.microsoft.com/office/drawing/2014/main" xmlns="" id="{CE988BCE-192B-4AB5-9C92-9C6B725E43A4}"/>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1036202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2B8D68-FB73-449B-AF8D-1DC61162E0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C57763E-72CB-4512-B39C-254FCA596C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9D0CD25-F3DC-4B60-9C27-97B37DDDD641}"/>
              </a:ext>
            </a:extLst>
          </p:cNvPr>
          <p:cNvSpPr>
            <a:spLocks noGrp="1"/>
          </p:cNvSpPr>
          <p:nvPr>
            <p:ph type="dt" sz="half" idx="10"/>
          </p:nvPr>
        </p:nvSpPr>
        <p:spPr/>
        <p:txBody>
          <a:bodyPr/>
          <a:lstStyle/>
          <a:p>
            <a:fld id="{B7F7AA40-85AE-4BC2-966B-5BEB0A0094C7}" type="datetime1">
              <a:rPr lang="en-US" smtClean="0"/>
              <a:t>4/6/2021</a:t>
            </a:fld>
            <a:endParaRPr lang="en-US" dirty="0"/>
          </a:p>
        </p:txBody>
      </p:sp>
      <p:sp>
        <p:nvSpPr>
          <p:cNvPr id="5" name="Footer Placeholder 4">
            <a:extLst>
              <a:ext uri="{FF2B5EF4-FFF2-40B4-BE49-F238E27FC236}">
                <a16:creationId xmlns:a16="http://schemas.microsoft.com/office/drawing/2014/main" xmlns="" id="{1BB43CE8-1BBC-4D3B-9ADB-3162661898B8}"/>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xmlns="" id="{72057A1B-03DF-495F-AA92-549C7E896BE1}"/>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2174440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6E2399C-99BE-4904-A2D9-50A85C313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F8B20CE-9504-4A82-950A-C60B5EA9F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DF6E2E-BD26-43BB-9F94-F6B9B03A7670}"/>
              </a:ext>
            </a:extLst>
          </p:cNvPr>
          <p:cNvSpPr>
            <a:spLocks noGrp="1"/>
          </p:cNvSpPr>
          <p:nvPr>
            <p:ph type="dt" sz="half" idx="10"/>
          </p:nvPr>
        </p:nvSpPr>
        <p:spPr/>
        <p:txBody>
          <a:bodyPr/>
          <a:lstStyle/>
          <a:p>
            <a:fld id="{D330E097-6102-4895-ADC9-2869B4B4F3E3}" type="datetime1">
              <a:rPr lang="en-US" smtClean="0"/>
              <a:t>4/6/2021</a:t>
            </a:fld>
            <a:endParaRPr lang="en-US" dirty="0"/>
          </a:p>
        </p:txBody>
      </p:sp>
      <p:sp>
        <p:nvSpPr>
          <p:cNvPr id="5" name="Footer Placeholder 4">
            <a:extLst>
              <a:ext uri="{FF2B5EF4-FFF2-40B4-BE49-F238E27FC236}">
                <a16:creationId xmlns:a16="http://schemas.microsoft.com/office/drawing/2014/main" xmlns="" id="{49BBA0F9-19EF-4021-93C5-A4BF4BA41959}"/>
              </a:ext>
            </a:extLst>
          </p:cNvPr>
          <p:cNvSpPr>
            <a:spLocks noGrp="1"/>
          </p:cNvSpPr>
          <p:nvPr>
            <p:ph type="ftr" sz="quarter" idx="11"/>
          </p:nvPr>
        </p:nvSpPr>
        <p:spPr/>
        <p:txBody>
          <a:bodyPr/>
          <a:lstStyle/>
          <a:p>
            <a:r>
              <a:rPr lang="en-US" dirty="0"/>
              <a:t>Summit Economics, LLC</a:t>
            </a:r>
          </a:p>
        </p:txBody>
      </p:sp>
      <p:sp>
        <p:nvSpPr>
          <p:cNvPr id="6" name="Slide Number Placeholder 5">
            <a:extLst>
              <a:ext uri="{FF2B5EF4-FFF2-40B4-BE49-F238E27FC236}">
                <a16:creationId xmlns:a16="http://schemas.microsoft.com/office/drawing/2014/main" xmlns="" id="{958DAC94-B080-4A0C-B7E2-F6EBF9AB5903}"/>
              </a:ext>
            </a:extLst>
          </p:cNvPr>
          <p:cNvSpPr>
            <a:spLocks noGrp="1"/>
          </p:cNvSpPr>
          <p:nvPr>
            <p:ph type="sldNum" sz="quarter" idx="12"/>
          </p:nvPr>
        </p:nvSpPr>
        <p:spPr/>
        <p:txBody>
          <a:bodyPr/>
          <a:lstStyle/>
          <a:p>
            <a:fld id="{48212B4B-809B-44CD-9528-D33DBD0518C2}" type="slidenum">
              <a:rPr lang="en-US" smtClean="0"/>
              <a:t>‹#›</a:t>
            </a:fld>
            <a:endParaRPr lang="en-US" dirty="0"/>
          </a:p>
        </p:txBody>
      </p:sp>
    </p:spTree>
    <p:extLst>
      <p:ext uri="{BB962C8B-B14F-4D97-AF65-F5344CB8AC3E}">
        <p14:creationId xmlns:p14="http://schemas.microsoft.com/office/powerpoint/2010/main" val="85717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r>
              <a:rPr lang="en-US"/>
              <a:t>Summit Economics, LLC</a:t>
            </a:r>
            <a:endParaRPr dirty="0"/>
          </a:p>
        </p:txBody>
      </p:sp>
      <p:sp>
        <p:nvSpPr>
          <p:cNvPr id="4" name="Date Placeholder 4"/>
          <p:cNvSpPr>
            <a:spLocks noGrp="1"/>
          </p:cNvSpPr>
          <p:nvPr>
            <p:ph type="dt" sz="half" idx="10"/>
          </p:nvPr>
        </p:nvSpPr>
        <p:spPr/>
        <p:txBody>
          <a:bodyPr/>
          <a:lstStyle/>
          <a:p>
            <a:fld id="{85DCBADF-479A-4B35-8956-960760EC53B7}" type="datetime1">
              <a:rPr lang="en-US" smtClean="0"/>
              <a:t>4/6/2021</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r>
              <a:rPr lang="en-US"/>
              <a:t>Summit Economics, LLC</a:t>
            </a:r>
            <a:endParaRPr dirty="0"/>
          </a:p>
        </p:txBody>
      </p:sp>
      <p:sp>
        <p:nvSpPr>
          <p:cNvPr id="4" name="Date Placeholder 4"/>
          <p:cNvSpPr>
            <a:spLocks noGrp="1"/>
          </p:cNvSpPr>
          <p:nvPr>
            <p:ph type="dt" sz="half" idx="10"/>
          </p:nvPr>
        </p:nvSpPr>
        <p:spPr/>
        <p:txBody>
          <a:bodyPr/>
          <a:lstStyle>
            <a:lvl1pPr>
              <a:defRPr>
                <a:solidFill>
                  <a:schemeClr val="tx2"/>
                </a:solidFill>
              </a:defRPr>
            </a:lvl1pPr>
          </a:lstStyle>
          <a:p>
            <a:fld id="{6EAA6323-3887-4DCA-88CB-59108D26AB38}" type="datetime1">
              <a:rPr lang="en-US" smtClean="0"/>
              <a:t>4/6/2021</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Summit Economics, LLC</a:t>
            </a:r>
            <a:endParaRPr dirty="0"/>
          </a:p>
        </p:txBody>
      </p:sp>
      <p:sp>
        <p:nvSpPr>
          <p:cNvPr id="5" name="Date Placeholder 5"/>
          <p:cNvSpPr>
            <a:spLocks noGrp="1"/>
          </p:cNvSpPr>
          <p:nvPr>
            <p:ph type="dt" sz="half" idx="10"/>
          </p:nvPr>
        </p:nvSpPr>
        <p:spPr/>
        <p:txBody>
          <a:bodyPr/>
          <a:lstStyle/>
          <a:p>
            <a:fld id="{7E25F10A-E4A8-46F4-9B3D-092837DAE884}" type="datetime1">
              <a:rPr lang="en-US" smtClean="0"/>
              <a:t>4/6/2021</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r>
              <a:rPr lang="en-US"/>
              <a:t>Summit Economics, LLC</a:t>
            </a:r>
            <a:endParaRPr dirty="0"/>
          </a:p>
        </p:txBody>
      </p:sp>
      <p:sp>
        <p:nvSpPr>
          <p:cNvPr id="7" name="Date Placeholder 7"/>
          <p:cNvSpPr>
            <a:spLocks noGrp="1"/>
          </p:cNvSpPr>
          <p:nvPr>
            <p:ph type="dt" sz="half" idx="10"/>
          </p:nvPr>
        </p:nvSpPr>
        <p:spPr/>
        <p:txBody>
          <a:bodyPr/>
          <a:lstStyle/>
          <a:p>
            <a:fld id="{6168BD08-F13E-43C3-A569-B9E3A73E7F0C}" type="datetime1">
              <a:rPr lang="en-US" smtClean="0"/>
              <a:t>4/6/2021</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r>
              <a:rPr lang="en-US"/>
              <a:t>Summit Economics, LLC</a:t>
            </a:r>
            <a:endParaRPr dirty="0"/>
          </a:p>
        </p:txBody>
      </p:sp>
      <p:sp>
        <p:nvSpPr>
          <p:cNvPr id="3" name="Date Placeholder 3"/>
          <p:cNvSpPr>
            <a:spLocks noGrp="1"/>
          </p:cNvSpPr>
          <p:nvPr>
            <p:ph type="dt" sz="half" idx="10"/>
          </p:nvPr>
        </p:nvSpPr>
        <p:spPr/>
        <p:txBody>
          <a:bodyPr/>
          <a:lstStyle/>
          <a:p>
            <a:fld id="{9C35D342-CFB5-4EBA-A49A-6E71192CFCBF}" type="datetime1">
              <a:rPr lang="en-US" smtClean="0"/>
              <a:t>4/6/2021</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r>
              <a:rPr lang="en-US"/>
              <a:t>Summit Economics, LLC</a:t>
            </a:r>
            <a:endParaRPr dirty="0"/>
          </a:p>
        </p:txBody>
      </p:sp>
      <p:sp>
        <p:nvSpPr>
          <p:cNvPr id="2" name="Date Placeholder 2"/>
          <p:cNvSpPr>
            <a:spLocks noGrp="1"/>
          </p:cNvSpPr>
          <p:nvPr>
            <p:ph type="dt" sz="half" idx="10"/>
          </p:nvPr>
        </p:nvSpPr>
        <p:spPr/>
        <p:txBody>
          <a:bodyPr/>
          <a:lstStyle>
            <a:lvl1pPr>
              <a:defRPr>
                <a:solidFill>
                  <a:schemeClr val="tx2"/>
                </a:solidFill>
              </a:defRPr>
            </a:lvl1pPr>
          </a:lstStyle>
          <a:p>
            <a:fld id="{926B0EFE-3757-4664-AB72-DE23E82519E6}" type="datetime1">
              <a:rPr lang="en-US" smtClean="0"/>
              <a:t>4/6/2021</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r>
              <a:rPr lang="en-US"/>
              <a:t>Summit Economics, LLC</a:t>
            </a:r>
            <a:endParaRPr dirty="0"/>
          </a:p>
        </p:txBody>
      </p:sp>
      <p:sp>
        <p:nvSpPr>
          <p:cNvPr id="5" name="Date Placeholder 5"/>
          <p:cNvSpPr>
            <a:spLocks noGrp="1"/>
          </p:cNvSpPr>
          <p:nvPr>
            <p:ph type="dt" sz="half" idx="10"/>
          </p:nvPr>
        </p:nvSpPr>
        <p:spPr/>
        <p:txBody>
          <a:bodyPr/>
          <a:lstStyle/>
          <a:p>
            <a:fld id="{B196145C-A9FC-49C0-B5DD-2538E9277E35}" type="datetime1">
              <a:rPr lang="en-US" smtClean="0"/>
              <a:t>4/6/2021</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r>
              <a:rPr lang="en-US"/>
              <a:t>Summit Economics, LLC</a:t>
            </a:r>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DC6B4659-D0E1-4CA9-AB93-2F98FB2185DE}" type="datetime1">
              <a:rPr lang="en-US" smtClean="0"/>
              <a:t>4/6/2021</a:t>
            </a:fld>
            <a:endParaRPr lang="en-US" dirty="0"/>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22AEB0F-22C0-4C1B-91DF-BC6EE7AD9D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3BA0869-44A4-4947-9C56-2CEF51DAA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846117-22BD-4569-A8C8-D0D65D619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1D83-845A-4D15-9E7C-2F431E8EADE2}" type="datetime1">
              <a:rPr lang="en-US" smtClean="0"/>
              <a:t>4/6/2021</a:t>
            </a:fld>
            <a:endParaRPr lang="en-US" dirty="0"/>
          </a:p>
        </p:txBody>
      </p:sp>
      <p:sp>
        <p:nvSpPr>
          <p:cNvPr id="5" name="Footer Placeholder 4">
            <a:extLst>
              <a:ext uri="{FF2B5EF4-FFF2-40B4-BE49-F238E27FC236}">
                <a16:creationId xmlns:a16="http://schemas.microsoft.com/office/drawing/2014/main" xmlns="" id="{27CEA148-93FC-4085-AA1D-9BCA2B2D5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Summit Economics, LLC</a:t>
            </a:r>
          </a:p>
        </p:txBody>
      </p:sp>
      <p:sp>
        <p:nvSpPr>
          <p:cNvPr id="6" name="Slide Number Placeholder 5">
            <a:extLst>
              <a:ext uri="{FF2B5EF4-FFF2-40B4-BE49-F238E27FC236}">
                <a16:creationId xmlns:a16="http://schemas.microsoft.com/office/drawing/2014/main" xmlns="" id="{65B547AF-19E4-4B12-B0EE-96450850B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212B4B-809B-44CD-9528-D33DBD0518C2}" type="slidenum">
              <a:rPr lang="en-US" smtClean="0"/>
              <a:t>‹#›</a:t>
            </a:fld>
            <a:endParaRPr lang="en-US" dirty="0"/>
          </a:p>
        </p:txBody>
      </p:sp>
    </p:spTree>
    <p:extLst>
      <p:ext uri="{BB962C8B-B14F-4D97-AF65-F5344CB8AC3E}">
        <p14:creationId xmlns:p14="http://schemas.microsoft.com/office/powerpoint/2010/main" val="15492285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fif"/></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summiteconomics.com/" TargetMode="External"/><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hyperlink" Target="mailto:tom@SummitEconomics.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3.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1.jpe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summiteconomics.com/" TargetMode="External"/><Relationship Id="rId2" Type="http://schemas.openxmlformats.org/officeDocument/2006/relationships/image" Target="../media/image8.png"/><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hyperlink" Target="mailto:tom@SummitEconomic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3" y="460751"/>
            <a:ext cx="3835399" cy="1993392"/>
          </a:xfrm>
        </p:spPr>
        <p:txBody>
          <a:bodyPr anchor="b">
            <a:normAutofit/>
          </a:bodyPr>
          <a:lstStyle/>
          <a:p>
            <a:r>
              <a:rPr lang="en-US" dirty="0"/>
              <a:t>Economic Impacts of </a:t>
            </a:r>
            <a:r>
              <a:rPr lang="en-US"/>
              <a:t>Outdoor Recreation</a:t>
            </a:r>
            <a:endParaRPr lang="en-US" dirty="0"/>
          </a:p>
        </p:txBody>
      </p:sp>
      <p:sp>
        <p:nvSpPr>
          <p:cNvPr id="4" name="Subtitle 2"/>
          <p:cNvSpPr>
            <a:spLocks noGrp="1"/>
          </p:cNvSpPr>
          <p:nvPr>
            <p:ph type="body" sz="half" idx="2"/>
          </p:nvPr>
        </p:nvSpPr>
        <p:spPr>
          <a:xfrm>
            <a:off x="8080375" y="3566518"/>
            <a:ext cx="3200400" cy="2548863"/>
          </a:xfrm>
        </p:spPr>
        <p:txBody>
          <a:bodyPr>
            <a:normAutofit fontScale="25000" lnSpcReduction="20000"/>
          </a:bodyPr>
          <a:lstStyle/>
          <a:p>
            <a:pPr>
              <a:spcBef>
                <a:spcPts val="600"/>
              </a:spcBef>
            </a:pPr>
            <a:r>
              <a:rPr lang="en-US" sz="7200" dirty="0"/>
              <a:t>Prepared by: </a:t>
            </a:r>
          </a:p>
          <a:p>
            <a:pPr>
              <a:spcBef>
                <a:spcPts val="600"/>
              </a:spcBef>
            </a:pPr>
            <a:endParaRPr lang="en-US" sz="5600" dirty="0"/>
          </a:p>
          <a:p>
            <a:pPr>
              <a:spcBef>
                <a:spcPts val="600"/>
              </a:spcBef>
            </a:pPr>
            <a:r>
              <a:rPr lang="en-US" sz="6400" dirty="0"/>
              <a:t>Summit Economics </a:t>
            </a:r>
          </a:p>
          <a:p>
            <a:pPr>
              <a:spcBef>
                <a:spcPts val="600"/>
              </a:spcBef>
            </a:pPr>
            <a:r>
              <a:rPr lang="en-US" sz="6400" dirty="0"/>
              <a:t>2021</a:t>
            </a:r>
          </a:p>
          <a:p>
            <a:pPr>
              <a:spcBef>
                <a:spcPts val="600"/>
              </a:spcBef>
            </a:pPr>
            <a:endParaRPr lang="en-US" sz="6400" dirty="0"/>
          </a:p>
          <a:p>
            <a:pPr>
              <a:spcBef>
                <a:spcPts val="600"/>
              </a:spcBef>
            </a:pPr>
            <a:r>
              <a:rPr lang="en-US" sz="6400" dirty="0"/>
              <a:t>Principle Authors:</a:t>
            </a:r>
          </a:p>
          <a:p>
            <a:pPr>
              <a:spcBef>
                <a:spcPts val="600"/>
              </a:spcBef>
            </a:pPr>
            <a:endParaRPr lang="en-US" sz="6400" dirty="0"/>
          </a:p>
          <a:p>
            <a:pPr>
              <a:spcBef>
                <a:spcPts val="600"/>
              </a:spcBef>
            </a:pPr>
            <a:r>
              <a:rPr lang="en-US" sz="6400" dirty="0"/>
              <a:t>Jason Doedderlein</a:t>
            </a:r>
          </a:p>
          <a:p>
            <a:pPr>
              <a:spcBef>
                <a:spcPts val="600"/>
              </a:spcBef>
            </a:pPr>
            <a:r>
              <a:rPr lang="en-US" sz="6400" dirty="0"/>
              <a:t>Tom Binnings</a:t>
            </a:r>
          </a:p>
          <a:p>
            <a:pPr>
              <a:spcBef>
                <a:spcPts val="600"/>
              </a:spcBef>
            </a:pPr>
            <a:r>
              <a:rPr lang="en-US" sz="6400" dirty="0"/>
              <a:t>Paul Rochette</a:t>
            </a:r>
          </a:p>
          <a:p>
            <a:endParaRPr lang="en-US" dirty="0"/>
          </a:p>
        </p:txBody>
      </p:sp>
      <p:pic>
        <p:nvPicPr>
          <p:cNvPr id="6" name="Picture 5">
            <a:extLst>
              <a:ext uri="{FF2B5EF4-FFF2-40B4-BE49-F238E27FC236}">
                <a16:creationId xmlns:a16="http://schemas.microsoft.com/office/drawing/2014/main" xmlns="" id="{BE82967D-A668-48B1-BFBD-87A841131F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360572" y="5385248"/>
            <a:ext cx="1526084" cy="1246801"/>
          </a:xfrm>
          <a:prstGeom prst="rect">
            <a:avLst/>
          </a:prstGeom>
        </p:spPr>
      </p:pic>
      <p:sp>
        <p:nvSpPr>
          <p:cNvPr id="8" name="TextBox 7">
            <a:extLst>
              <a:ext uri="{FF2B5EF4-FFF2-40B4-BE49-F238E27FC236}">
                <a16:creationId xmlns:a16="http://schemas.microsoft.com/office/drawing/2014/main" xmlns="" id="{44CB72F1-0C74-4312-8C82-4990994E3F6A}"/>
              </a:ext>
            </a:extLst>
          </p:cNvPr>
          <p:cNvSpPr txBox="1"/>
          <p:nvPr/>
        </p:nvSpPr>
        <p:spPr>
          <a:xfrm>
            <a:off x="7677957" y="6397249"/>
            <a:ext cx="2795983" cy="307777"/>
          </a:xfrm>
          <a:prstGeom prst="rect">
            <a:avLst/>
          </a:prstGeom>
          <a:noFill/>
        </p:spPr>
        <p:txBody>
          <a:bodyPr wrap="square">
            <a:spAutoFit/>
          </a:bodyPr>
          <a:lstStyle/>
          <a:p>
            <a:r>
              <a:rPr lang="en-US" sz="1400" b="0" i="0" u="none" strike="noStrike" baseline="0" dirty="0">
                <a:solidFill>
                  <a:schemeClr val="bg1"/>
                </a:solidFill>
                <a:latin typeface="Calibri" panose="020F0502020204030204" pitchFamily="34" charset="0"/>
              </a:rPr>
              <a:t>© 2017 Summit Economics, LLC </a:t>
            </a:r>
            <a:endParaRPr lang="en-US" sz="1400" dirty="0">
              <a:solidFill>
                <a:schemeClr val="bg1"/>
              </a:solidFill>
            </a:endParaRPr>
          </a:p>
        </p:txBody>
      </p:sp>
      <p:sp>
        <p:nvSpPr>
          <p:cNvPr id="5" name="TextBox 4">
            <a:extLst>
              <a:ext uri="{FF2B5EF4-FFF2-40B4-BE49-F238E27FC236}">
                <a16:creationId xmlns:a16="http://schemas.microsoft.com/office/drawing/2014/main" xmlns="" id="{32557255-E469-48CE-B46A-142F71F41ABE}"/>
              </a:ext>
            </a:extLst>
          </p:cNvPr>
          <p:cNvSpPr txBox="1"/>
          <p:nvPr/>
        </p:nvSpPr>
        <p:spPr>
          <a:xfrm>
            <a:off x="8058150" y="2643188"/>
            <a:ext cx="3700462" cy="1046440"/>
          </a:xfrm>
          <a:prstGeom prst="rect">
            <a:avLst/>
          </a:prstGeom>
          <a:noFill/>
        </p:spPr>
        <p:txBody>
          <a:bodyPr wrap="square" rtlCol="0">
            <a:spAutoFit/>
          </a:bodyPr>
          <a:lstStyle/>
          <a:p>
            <a:r>
              <a:rPr lang="en-US" sz="2200" dirty="0">
                <a:solidFill>
                  <a:schemeClr val="bg1"/>
                </a:solidFill>
              </a:rPr>
              <a:t>A Study for Grand County and the Headwaters Trail Alliance</a:t>
            </a:r>
          </a:p>
          <a:p>
            <a:endParaRPr lang="en-US" dirty="0"/>
          </a:p>
        </p:txBody>
      </p:sp>
      <p:pic>
        <p:nvPicPr>
          <p:cNvPr id="11" name="Picture 10" descr="A person sledding down a snowy hill&#10;&#10;Description automatically generated with low confidence">
            <a:extLst>
              <a:ext uri="{FF2B5EF4-FFF2-40B4-BE49-F238E27FC236}">
                <a16:creationId xmlns:a16="http://schemas.microsoft.com/office/drawing/2014/main" xmlns="" id="{DCE8B940-2336-47A4-97E0-EAE0696A7813}"/>
              </a:ext>
            </a:extLst>
          </p:cNvPr>
          <p:cNvPicPr>
            <a:picLocks noChangeAspect="1"/>
          </p:cNvPicPr>
          <p:nvPr/>
        </p:nvPicPr>
        <p:blipFill rotWithShape="1">
          <a:blip r:embed="rId3">
            <a:alphaModFix amt="75000"/>
            <a:extLst>
              <a:ext uri="{28A0092B-C50C-407E-A947-70E740481C1C}">
                <a14:useLocalDpi xmlns:a14="http://schemas.microsoft.com/office/drawing/2010/main" val="0"/>
              </a:ext>
            </a:extLst>
          </a:blip>
          <a:srcRect l="12388" b="6486"/>
          <a:stretch/>
        </p:blipFill>
        <p:spPr>
          <a:xfrm>
            <a:off x="2776504" y="3425448"/>
            <a:ext cx="4540830" cy="3206601"/>
          </a:xfrm>
          <a:prstGeom prst="rect">
            <a:avLst/>
          </a:prstGeom>
        </p:spPr>
      </p:pic>
      <p:pic>
        <p:nvPicPr>
          <p:cNvPr id="13" name="Picture 12" descr="A picture containing outdoor, skiing, snow, person&#10;&#10;Description automatically generated">
            <a:extLst>
              <a:ext uri="{FF2B5EF4-FFF2-40B4-BE49-F238E27FC236}">
                <a16:creationId xmlns:a16="http://schemas.microsoft.com/office/drawing/2014/main" xmlns="" id="{40614662-0C5E-418A-B9BB-D5A303D449EB}"/>
              </a:ext>
            </a:extLst>
          </p:cNvPr>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22227" y="0"/>
            <a:ext cx="3385421" cy="3429000"/>
          </a:xfrm>
          <a:prstGeom prst="rect">
            <a:avLst/>
          </a:prstGeom>
        </p:spPr>
      </p:pic>
      <p:pic>
        <p:nvPicPr>
          <p:cNvPr id="15" name="Picture 14" descr="A group of people riding horses&#10;&#10;Description automatically generated">
            <a:extLst>
              <a:ext uri="{FF2B5EF4-FFF2-40B4-BE49-F238E27FC236}">
                <a16:creationId xmlns:a16="http://schemas.microsoft.com/office/drawing/2014/main" xmlns="" id="{F93A45D6-6B28-4C44-84D1-54D1A365E7BC}"/>
              </a:ext>
            </a:extLst>
          </p:cNvPr>
          <p:cNvPicPr>
            <a:picLocks noChangeAspect="1"/>
          </p:cNvPicPr>
          <p:nvPr/>
        </p:nvPicPr>
        <p:blipFill rotWithShape="1">
          <a:blip r:embed="rId5">
            <a:alphaModFix amt="80000"/>
            <a:extLst>
              <a:ext uri="{28A0092B-C50C-407E-A947-70E740481C1C}">
                <a14:useLocalDpi xmlns:a14="http://schemas.microsoft.com/office/drawing/2010/main" val="0"/>
              </a:ext>
            </a:extLst>
          </a:blip>
          <a:srcRect l="10255" r="12545"/>
          <a:stretch/>
        </p:blipFill>
        <p:spPr>
          <a:xfrm>
            <a:off x="3363195" y="0"/>
            <a:ext cx="3954138" cy="3429000"/>
          </a:xfrm>
          <a:prstGeom prst="rect">
            <a:avLst/>
          </a:prstGeom>
        </p:spPr>
      </p:pic>
      <p:pic>
        <p:nvPicPr>
          <p:cNvPr id="27" name="Picture 26" descr="A picture containing outdoor, mountain, rock, sky&#10;&#10;Description automatically generated">
            <a:extLst>
              <a:ext uri="{FF2B5EF4-FFF2-40B4-BE49-F238E27FC236}">
                <a16:creationId xmlns:a16="http://schemas.microsoft.com/office/drawing/2014/main" xmlns="" id="{04880DE5-915E-49CD-8AB3-DC66AEE03803}"/>
              </a:ext>
            </a:extLst>
          </p:cNvPr>
          <p:cNvPicPr>
            <a:picLocks noChangeAspect="1"/>
          </p:cNvPicPr>
          <p:nvPr/>
        </p:nvPicPr>
        <p:blipFill rotWithShape="1">
          <a:blip r:embed="rId6">
            <a:alphaModFix amt="75000"/>
            <a:extLst>
              <a:ext uri="{28A0092B-C50C-407E-A947-70E740481C1C}">
                <a14:useLocalDpi xmlns:a14="http://schemas.microsoft.com/office/drawing/2010/main" val="0"/>
              </a:ext>
            </a:extLst>
          </a:blip>
          <a:srcRect t="6486" r="46409"/>
          <a:stretch/>
        </p:blipFill>
        <p:spPr>
          <a:xfrm>
            <a:off x="0" y="3425447"/>
            <a:ext cx="2783659" cy="3206602"/>
          </a:xfrm>
          <a:prstGeom prst="rect">
            <a:avLst/>
          </a:prstGeom>
        </p:spPr>
      </p:pic>
    </p:spTree>
    <p:extLst>
      <p:ext uri="{BB962C8B-B14F-4D97-AF65-F5344CB8AC3E}">
        <p14:creationId xmlns:p14="http://schemas.microsoft.com/office/powerpoint/2010/main" val="37367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10374-1A83-480E-B04D-24807F5CF99F}"/>
              </a:ext>
            </a:extLst>
          </p:cNvPr>
          <p:cNvSpPr>
            <a:spLocks noGrp="1"/>
          </p:cNvSpPr>
          <p:nvPr>
            <p:ph type="title"/>
          </p:nvPr>
        </p:nvSpPr>
        <p:spPr>
          <a:xfrm>
            <a:off x="760412" y="685800"/>
            <a:ext cx="3200400" cy="1066800"/>
          </a:xfrm>
        </p:spPr>
        <p:txBody>
          <a:bodyPr anchor="b">
            <a:normAutofit/>
          </a:bodyPr>
          <a:lstStyle/>
          <a:p>
            <a:r>
              <a:rPr lang="en-US" dirty="0">
                <a:effectLst/>
              </a:rPr>
              <a:t>Key Questions</a:t>
            </a:r>
            <a:endParaRPr lang="en-US" dirty="0"/>
          </a:p>
        </p:txBody>
      </p:sp>
      <p:sp>
        <p:nvSpPr>
          <p:cNvPr id="9" name="Text Placeholder 2">
            <a:extLst>
              <a:ext uri="{FF2B5EF4-FFF2-40B4-BE49-F238E27FC236}">
                <a16:creationId xmlns:a16="http://schemas.microsoft.com/office/drawing/2014/main" xmlns="" id="{66335845-7310-495E-9B63-9FD154039A4C}"/>
              </a:ext>
            </a:extLst>
          </p:cNvPr>
          <p:cNvSpPr>
            <a:spLocks noGrp="1"/>
          </p:cNvSpPr>
          <p:nvPr>
            <p:ph type="body" sz="half" idx="2"/>
          </p:nvPr>
        </p:nvSpPr>
        <p:spPr>
          <a:xfrm>
            <a:off x="760412" y="2557462"/>
            <a:ext cx="3200400" cy="3431857"/>
          </a:xfrm>
        </p:spPr>
        <p:txBody>
          <a:bodyPr>
            <a:normAutofit/>
          </a:bodyPr>
          <a:lstStyle/>
          <a:p>
            <a:r>
              <a:rPr lang="en-US" sz="2000" dirty="0"/>
              <a:t>Outlined to the right are the key questions identified in discussions prior to beginning this study. </a:t>
            </a:r>
          </a:p>
          <a:p>
            <a:r>
              <a:rPr lang="en-US" sz="2000" dirty="0"/>
              <a:t>Answering these questions is fundamental to fulfilling the objective and purposes. </a:t>
            </a:r>
          </a:p>
        </p:txBody>
      </p:sp>
      <p:sp>
        <p:nvSpPr>
          <p:cNvPr id="3" name="Slide Number Placeholder 2">
            <a:extLst>
              <a:ext uri="{FF2B5EF4-FFF2-40B4-BE49-F238E27FC236}">
                <a16:creationId xmlns:a16="http://schemas.microsoft.com/office/drawing/2014/main" xmlns="" id="{635DD555-A4A8-4077-A15F-01D040C2FCB6}"/>
              </a:ext>
            </a:extLst>
          </p:cNvPr>
          <p:cNvSpPr>
            <a:spLocks noGrp="1"/>
          </p:cNvSpPr>
          <p:nvPr>
            <p:ph type="sldNum" sz="quarter" idx="12"/>
          </p:nvPr>
        </p:nvSpPr>
        <p:spPr/>
        <p:txBody>
          <a:bodyPr/>
          <a:lstStyle/>
          <a:p>
            <a:fld id="{CA8D9AD5-F248-4919-864A-CFD76CC027D6}" type="slidenum">
              <a:rPr lang="en-US" smtClean="0"/>
              <a:pPr/>
              <a:t>10</a:t>
            </a:fld>
            <a:endParaRPr lang="en-US" dirty="0"/>
          </a:p>
        </p:txBody>
      </p:sp>
      <p:sp>
        <p:nvSpPr>
          <p:cNvPr id="6" name="Text Placeholder 2">
            <a:extLst>
              <a:ext uri="{FF2B5EF4-FFF2-40B4-BE49-F238E27FC236}">
                <a16:creationId xmlns:a16="http://schemas.microsoft.com/office/drawing/2014/main" xmlns="" id="{984A7CE3-6670-4D76-AC22-4672F59200BE}"/>
              </a:ext>
            </a:extLst>
          </p:cNvPr>
          <p:cNvSpPr>
            <a:spLocks noGrp="1"/>
          </p:cNvSpPr>
          <p:nvPr>
            <p:ph idx="1"/>
          </p:nvPr>
        </p:nvSpPr>
        <p:spPr>
          <a:xfrm>
            <a:off x="4952999" y="685799"/>
            <a:ext cx="7119939" cy="6043613"/>
          </a:xfrm>
        </p:spPr>
        <p:txBody>
          <a:bodyPr>
            <a:normAutofit fontScale="92500" lnSpcReduction="20000"/>
          </a:bodyPr>
          <a:lstStyle/>
          <a:p>
            <a:pPr marL="342900" marR="0" lvl="0" indent="-342900" algn="l">
              <a:spcBef>
                <a:spcPts val="0"/>
              </a:spcBef>
              <a:spcAft>
                <a:spcPts val="800"/>
              </a:spcAft>
              <a:buFont typeface="Arial" panose="020B0604020202020204" pitchFamily="34" charset="0"/>
              <a:buChar char="•"/>
            </a:pPr>
            <a:r>
              <a:rPr lang="en-US" sz="2000" dirty="0">
                <a:effectLst/>
              </a:rPr>
              <a:t>How many tourists visit Grand County because of the County’s outdoor recreational assets, how long do they stay, what do they do, and how much do they spend?</a:t>
            </a:r>
          </a:p>
          <a:p>
            <a:pPr marL="342900" marR="0" lvl="0" indent="-342900" algn="l">
              <a:spcBef>
                <a:spcPts val="0"/>
              </a:spcBef>
              <a:spcAft>
                <a:spcPts val="800"/>
              </a:spcAft>
              <a:buFont typeface="Arial" panose="020B0604020202020204" pitchFamily="34" charset="0"/>
              <a:buChar char="•"/>
            </a:pPr>
            <a:r>
              <a:rPr lang="en-US" sz="2000" dirty="0">
                <a:effectLst/>
              </a:rPr>
              <a:t>What </a:t>
            </a:r>
            <a:r>
              <a:rPr lang="en-US" sz="2000" dirty="0"/>
              <a:t>are</a:t>
            </a:r>
            <a:r>
              <a:rPr lang="en-US" sz="2000" dirty="0">
                <a:effectLst/>
              </a:rPr>
              <a:t> the economic impacts from this tourism in Grand County?</a:t>
            </a:r>
          </a:p>
          <a:p>
            <a:pPr marL="342900" marR="0" lvl="0" indent="-342900" algn="l">
              <a:spcBef>
                <a:spcPts val="0"/>
              </a:spcBef>
              <a:spcAft>
                <a:spcPts val="800"/>
              </a:spcAft>
              <a:buFont typeface="Arial" panose="020B0604020202020204" pitchFamily="34" charset="0"/>
              <a:buChar char="•"/>
            </a:pPr>
            <a:r>
              <a:rPr lang="en-US" sz="2000" dirty="0">
                <a:effectLst/>
              </a:rPr>
              <a:t>What are the fiscal impacts?</a:t>
            </a:r>
          </a:p>
          <a:p>
            <a:pPr marL="342900" marR="0" lvl="0" indent="-342900" algn="l">
              <a:spcBef>
                <a:spcPts val="0"/>
              </a:spcBef>
              <a:spcAft>
                <a:spcPts val="800"/>
              </a:spcAft>
              <a:buFont typeface="Arial" panose="020B0604020202020204" pitchFamily="34" charset="0"/>
              <a:buChar char="•"/>
            </a:pPr>
            <a:r>
              <a:rPr lang="en-US" sz="2000" dirty="0">
                <a:effectLst/>
              </a:rPr>
              <a:t>What additional economic and fiscal impacts result from Grand County’s outdoor assets?</a:t>
            </a:r>
          </a:p>
          <a:p>
            <a:pPr marL="342900" marR="0" lvl="0" indent="-342900" algn="l">
              <a:spcBef>
                <a:spcPts val="0"/>
              </a:spcBef>
              <a:spcAft>
                <a:spcPts val="800"/>
              </a:spcAft>
              <a:buFont typeface="Arial" panose="020B0604020202020204" pitchFamily="34" charset="0"/>
              <a:buChar char="•"/>
            </a:pPr>
            <a:r>
              <a:rPr lang="en-US" sz="2000" dirty="0">
                <a:effectLst/>
              </a:rPr>
              <a:t>What is the total economic impact from these sources?</a:t>
            </a:r>
          </a:p>
          <a:p>
            <a:pPr marL="342900" marR="0" lvl="0" indent="-342900" algn="l">
              <a:spcBef>
                <a:spcPts val="0"/>
              </a:spcBef>
              <a:spcAft>
                <a:spcPts val="800"/>
              </a:spcAft>
              <a:buFont typeface="Arial" panose="020B0604020202020204" pitchFamily="34" charset="0"/>
              <a:buChar char="•"/>
            </a:pPr>
            <a:r>
              <a:rPr lang="en-US" sz="2000" dirty="0">
                <a:effectLst/>
              </a:rPr>
              <a:t>What percent of household income and economic output in Grand County can be attributed to the County’s outdoor recreational assets?</a:t>
            </a:r>
          </a:p>
          <a:p>
            <a:pPr marL="342900" marR="0" lvl="0" indent="-342900" algn="l">
              <a:spcBef>
                <a:spcPts val="0"/>
              </a:spcBef>
              <a:spcAft>
                <a:spcPts val="800"/>
              </a:spcAft>
              <a:buFont typeface="Arial" panose="020B0604020202020204" pitchFamily="34" charset="0"/>
              <a:buChar char="•"/>
            </a:pPr>
            <a:r>
              <a:rPr lang="en-US" sz="2000" dirty="0">
                <a:effectLst/>
              </a:rPr>
              <a:t>What is the approximate contribution to the tourism economy from various activities, such as downhill skiing, hiking, snowmobiling, or mountain biking?</a:t>
            </a:r>
          </a:p>
          <a:p>
            <a:pPr marL="342900" marR="0" lvl="0" indent="-342900" algn="l">
              <a:spcBef>
                <a:spcPts val="0"/>
              </a:spcBef>
              <a:spcAft>
                <a:spcPts val="800"/>
              </a:spcAft>
              <a:buFont typeface="Arial" panose="020B0604020202020204" pitchFamily="34" charset="0"/>
              <a:buChar char="•"/>
            </a:pPr>
            <a:r>
              <a:rPr lang="en-US" sz="2000" dirty="0">
                <a:effectLst/>
              </a:rPr>
              <a:t>What are the key fundamental drivers of the outdoor tourism economy and what trends may influence the drivers in the coming decades?</a:t>
            </a:r>
          </a:p>
          <a:p>
            <a:pPr marL="342900" marR="0" lvl="0" indent="-342900" algn="l">
              <a:spcBef>
                <a:spcPts val="0"/>
              </a:spcBef>
              <a:spcAft>
                <a:spcPts val="800"/>
              </a:spcAft>
              <a:buFont typeface="Arial" panose="020B0604020202020204" pitchFamily="34" charset="0"/>
              <a:buChar char="•"/>
            </a:pPr>
            <a:r>
              <a:rPr lang="en-US" sz="2000" dirty="0">
                <a:effectLst/>
              </a:rPr>
              <a:t>Are there appropriate and affordable metrics that can be utilized on an ongoing basis to help monitor and plan for the outdoor tourism economy?   </a:t>
            </a:r>
          </a:p>
          <a:p>
            <a:pPr marL="342900" marR="0" lvl="0" indent="-342900" algn="l">
              <a:spcBef>
                <a:spcPts val="0"/>
              </a:spcBef>
              <a:spcAft>
                <a:spcPts val="800"/>
              </a:spcAft>
              <a:buFont typeface="Arial" panose="020B0604020202020204" pitchFamily="34" charset="0"/>
              <a:buChar char="•"/>
            </a:pPr>
            <a:r>
              <a:rPr lang="en-US" sz="2000" dirty="0"/>
              <a:t>What lesson’s can be learned from 2020’s wildfires and COVID-19? </a:t>
            </a:r>
            <a:endParaRPr lang="en-US" sz="2000" dirty="0">
              <a:effectLst/>
            </a:endParaRPr>
          </a:p>
        </p:txBody>
      </p:sp>
      <p:sp>
        <p:nvSpPr>
          <p:cNvPr id="8" name="Rectangle 7" descr="Help">
            <a:extLst>
              <a:ext uri="{FF2B5EF4-FFF2-40B4-BE49-F238E27FC236}">
                <a16:creationId xmlns:a16="http://schemas.microsoft.com/office/drawing/2014/main" xmlns="" id="{6D97275B-AE98-47AF-BEAD-BC0E4F78A125}"/>
              </a:ext>
            </a:extLst>
          </p:cNvPr>
          <p:cNvSpPr/>
          <p:nvPr/>
        </p:nvSpPr>
        <p:spPr>
          <a:xfrm>
            <a:off x="3756344" y="1128240"/>
            <a:ext cx="700561" cy="624360"/>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 name="Footer Placeholder 3">
            <a:extLst>
              <a:ext uri="{FF2B5EF4-FFF2-40B4-BE49-F238E27FC236}">
                <a16:creationId xmlns:a16="http://schemas.microsoft.com/office/drawing/2014/main" xmlns="" id="{B9862000-41B4-4604-828E-E7EF8E729C6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5944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10374-1A83-480E-B04D-24807F5CF99F}"/>
              </a:ext>
            </a:extLst>
          </p:cNvPr>
          <p:cNvSpPr>
            <a:spLocks noGrp="1"/>
          </p:cNvSpPr>
          <p:nvPr>
            <p:ph type="title"/>
          </p:nvPr>
        </p:nvSpPr>
        <p:spPr>
          <a:xfrm>
            <a:off x="760412" y="685800"/>
            <a:ext cx="3200400" cy="1066800"/>
          </a:xfrm>
        </p:spPr>
        <p:txBody>
          <a:bodyPr anchor="b">
            <a:normAutofit fontScale="90000"/>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Approach &amp; Methodology</a:t>
            </a:r>
            <a:endParaRPr lang="en-US" dirty="0"/>
          </a:p>
        </p:txBody>
      </p:sp>
      <p:sp>
        <p:nvSpPr>
          <p:cNvPr id="9" name="Text Placeholder 2">
            <a:extLst>
              <a:ext uri="{FF2B5EF4-FFF2-40B4-BE49-F238E27FC236}">
                <a16:creationId xmlns:a16="http://schemas.microsoft.com/office/drawing/2014/main" xmlns="" id="{66335845-7310-495E-9B63-9FD154039A4C}"/>
              </a:ext>
            </a:extLst>
          </p:cNvPr>
          <p:cNvSpPr>
            <a:spLocks noGrp="1"/>
          </p:cNvSpPr>
          <p:nvPr>
            <p:ph type="body" sz="half" idx="2"/>
          </p:nvPr>
        </p:nvSpPr>
        <p:spPr>
          <a:xfrm>
            <a:off x="400051" y="1957388"/>
            <a:ext cx="4143374" cy="4657106"/>
          </a:xfrm>
        </p:spPr>
        <p:txBody>
          <a:bodyPr>
            <a:normAutofit fontScale="92500" lnSpcReduction="10000"/>
          </a:bodyPr>
          <a:lstStyle/>
          <a:p>
            <a:r>
              <a:rPr lang="en-US" sz="1800" dirty="0">
                <a:latin typeface="Calibri+FPEF"/>
              </a:rPr>
              <a:t>Numerous studies and local resources were sought out and used. However, as tends to be the case, several data sources became the foundational sources, while others were used to support and validate our findings. </a:t>
            </a:r>
          </a:p>
          <a:p>
            <a:pPr algn="l"/>
            <a:r>
              <a:rPr lang="en-US" sz="1800" dirty="0">
                <a:latin typeface="Calibri+FPEF"/>
              </a:rPr>
              <a:t>Summit approaches data through the concept of “triangulation”. This is an approach of trying to obtain the same number from at least three different sources. If the findings are in agreement, we have strong confidence in the numbers. If they are in conflict, we search for the reason why and attempt to reconcile the difference. </a:t>
            </a:r>
          </a:p>
          <a:p>
            <a:pPr algn="l"/>
            <a:r>
              <a:rPr lang="en-US" sz="1800" dirty="0">
                <a:latin typeface="Calibri+FPEF"/>
              </a:rPr>
              <a:t>It should be noted this study looks at economic impacts, which means money being brought into the county from outside of the county. Therefore, only the spending from those outside of the county visiting for outdoor recreation purposes are included.</a:t>
            </a:r>
          </a:p>
        </p:txBody>
      </p:sp>
      <p:sp>
        <p:nvSpPr>
          <p:cNvPr id="3" name="Slide Number Placeholder 2">
            <a:extLst>
              <a:ext uri="{FF2B5EF4-FFF2-40B4-BE49-F238E27FC236}">
                <a16:creationId xmlns:a16="http://schemas.microsoft.com/office/drawing/2014/main" xmlns="" id="{635DD555-A4A8-4077-A15F-01D040C2FCB6}"/>
              </a:ext>
            </a:extLst>
          </p:cNvPr>
          <p:cNvSpPr>
            <a:spLocks noGrp="1"/>
          </p:cNvSpPr>
          <p:nvPr>
            <p:ph type="sldNum" sz="quarter" idx="12"/>
          </p:nvPr>
        </p:nvSpPr>
        <p:spPr/>
        <p:txBody>
          <a:bodyPr/>
          <a:lstStyle/>
          <a:p>
            <a:fld id="{CA8D9AD5-F248-4919-864A-CFD76CC027D6}" type="slidenum">
              <a:rPr lang="en-US" smtClean="0"/>
              <a:pPr/>
              <a:t>11</a:t>
            </a:fld>
            <a:endParaRPr lang="en-US" dirty="0"/>
          </a:p>
        </p:txBody>
      </p:sp>
      <p:sp>
        <p:nvSpPr>
          <p:cNvPr id="6" name="Text Placeholder 2">
            <a:extLst>
              <a:ext uri="{FF2B5EF4-FFF2-40B4-BE49-F238E27FC236}">
                <a16:creationId xmlns:a16="http://schemas.microsoft.com/office/drawing/2014/main" xmlns="" id="{984A7CE3-6670-4D76-AC22-4672F59200BE}"/>
              </a:ext>
            </a:extLst>
          </p:cNvPr>
          <p:cNvSpPr>
            <a:spLocks noGrp="1"/>
          </p:cNvSpPr>
          <p:nvPr>
            <p:ph idx="1"/>
          </p:nvPr>
        </p:nvSpPr>
        <p:spPr>
          <a:xfrm>
            <a:off x="5226756" y="685799"/>
            <a:ext cx="6846182" cy="6043613"/>
          </a:xfrm>
        </p:spPr>
        <p:txBody>
          <a:bodyPr>
            <a:normAutofit fontScale="85000" lnSpcReduction="20000"/>
          </a:bodyPr>
          <a:lstStyle/>
          <a:p>
            <a:pPr marL="0" marR="0" lvl="0" indent="0" algn="l">
              <a:spcBef>
                <a:spcPts val="0"/>
              </a:spcBef>
              <a:spcAft>
                <a:spcPts val="800"/>
              </a:spcAft>
              <a:buNone/>
            </a:pPr>
            <a:r>
              <a:rPr lang="en-US" sz="2200" dirty="0">
                <a:effectLst/>
              </a:rPr>
              <a:t>Tourism visitation: </a:t>
            </a:r>
          </a:p>
          <a:p>
            <a:pPr marL="800100" lvl="1" indent="-342900">
              <a:spcBef>
                <a:spcPts val="0"/>
              </a:spcBef>
              <a:spcAft>
                <a:spcPts val="800"/>
              </a:spcAft>
              <a:buFont typeface="Arial" panose="020B0604020202020204" pitchFamily="34" charset="0"/>
              <a:buChar char="•"/>
            </a:pPr>
            <a:r>
              <a:rPr lang="en-US" sz="1900" dirty="0"/>
              <a:t>SeeSource, Longwoods, Grand Profile Survey, Outdoor Industry Association (OIA) annual report, Winter Park Resort</a:t>
            </a:r>
          </a:p>
          <a:p>
            <a:pPr marL="800100" lvl="1" indent="-342900">
              <a:spcBef>
                <a:spcPts val="0"/>
              </a:spcBef>
              <a:spcAft>
                <a:spcPts val="800"/>
              </a:spcAft>
              <a:buFont typeface="Arial" panose="020B0604020202020204" pitchFamily="34" charset="0"/>
              <a:buChar char="•"/>
            </a:pPr>
            <a:endParaRPr lang="en-US" sz="1900" dirty="0">
              <a:effectLst/>
            </a:endParaRPr>
          </a:p>
          <a:p>
            <a:pPr marL="0" marR="0" lvl="0" indent="0" algn="l">
              <a:spcBef>
                <a:spcPts val="0"/>
              </a:spcBef>
              <a:spcAft>
                <a:spcPts val="800"/>
              </a:spcAft>
              <a:buNone/>
            </a:pPr>
            <a:r>
              <a:rPr lang="en-US" sz="2200" dirty="0">
                <a:effectLst/>
              </a:rPr>
              <a:t>Tourism and local engagement in outdoor activities:</a:t>
            </a:r>
          </a:p>
          <a:p>
            <a:pPr marL="800100" lvl="1" indent="-342900">
              <a:spcBef>
                <a:spcPts val="0"/>
              </a:spcBef>
              <a:spcAft>
                <a:spcPts val="800"/>
              </a:spcAft>
              <a:buFont typeface="Arial" panose="020B0604020202020204" pitchFamily="34" charset="0"/>
              <a:buChar char="•"/>
            </a:pPr>
            <a:r>
              <a:rPr lang="en-US" sz="1900" dirty="0">
                <a:effectLst/>
              </a:rPr>
              <a:t>Grand Profile Survey</a:t>
            </a:r>
          </a:p>
          <a:p>
            <a:pPr marL="800100" lvl="1" indent="-342900">
              <a:spcBef>
                <a:spcPts val="0"/>
              </a:spcBef>
              <a:spcAft>
                <a:spcPts val="800"/>
              </a:spcAft>
              <a:buFont typeface="Arial" panose="020B0604020202020204" pitchFamily="34" charset="0"/>
              <a:buChar char="•"/>
            </a:pPr>
            <a:r>
              <a:rPr lang="en-US" sz="1900" dirty="0"/>
              <a:t>Outdoor Industry Association (OIA) annual report</a:t>
            </a:r>
            <a:endParaRPr lang="en-US" sz="1900" dirty="0">
              <a:effectLst/>
            </a:endParaRPr>
          </a:p>
          <a:p>
            <a:pPr marL="800100" lvl="1" indent="-342900">
              <a:spcBef>
                <a:spcPts val="0"/>
              </a:spcBef>
              <a:spcAft>
                <a:spcPts val="800"/>
              </a:spcAft>
              <a:buFont typeface="Arial" panose="020B0604020202020204" pitchFamily="34" charset="0"/>
              <a:buChar char="•"/>
            </a:pPr>
            <a:r>
              <a:rPr lang="en-US" sz="1900" dirty="0"/>
              <a:t>USFS National Visitor Use Monitoring (NVUM) surveys</a:t>
            </a:r>
          </a:p>
          <a:p>
            <a:pPr marL="800100" lvl="1" indent="-342900">
              <a:spcBef>
                <a:spcPts val="0"/>
              </a:spcBef>
              <a:spcAft>
                <a:spcPts val="800"/>
              </a:spcAft>
              <a:buFont typeface="Arial" panose="020B0604020202020204" pitchFamily="34" charset="0"/>
              <a:buChar char="•"/>
            </a:pPr>
            <a:endParaRPr lang="en-US" sz="1900" dirty="0">
              <a:effectLst/>
            </a:endParaRPr>
          </a:p>
          <a:p>
            <a:pPr marL="0" marR="0" lvl="0" indent="0" algn="l">
              <a:spcBef>
                <a:spcPts val="0"/>
              </a:spcBef>
              <a:spcAft>
                <a:spcPts val="800"/>
              </a:spcAft>
              <a:buNone/>
            </a:pPr>
            <a:r>
              <a:rPr lang="en-US" sz="2200" dirty="0"/>
              <a:t>Tourist spending</a:t>
            </a:r>
          </a:p>
          <a:p>
            <a:pPr marL="800100" lvl="1" indent="-342900">
              <a:spcBef>
                <a:spcPts val="0"/>
              </a:spcBef>
              <a:spcAft>
                <a:spcPts val="800"/>
              </a:spcAft>
              <a:buFont typeface="Arial" panose="020B0604020202020204" pitchFamily="34" charset="0"/>
              <a:buChar char="•"/>
            </a:pPr>
            <a:r>
              <a:rPr lang="en-US" sz="1900" dirty="0">
                <a:effectLst/>
              </a:rPr>
              <a:t>Grand Profile Survey</a:t>
            </a:r>
          </a:p>
          <a:p>
            <a:pPr marL="800100" lvl="1" indent="-342900">
              <a:spcBef>
                <a:spcPts val="0"/>
              </a:spcBef>
              <a:spcAft>
                <a:spcPts val="800"/>
              </a:spcAft>
              <a:buFont typeface="Arial" panose="020B0604020202020204" pitchFamily="34" charset="0"/>
              <a:buChar char="•"/>
            </a:pPr>
            <a:r>
              <a:rPr lang="en-US" sz="1900" dirty="0"/>
              <a:t>Outdoor Industry Association (OIA) annual report</a:t>
            </a:r>
          </a:p>
          <a:p>
            <a:pPr marL="800100" lvl="1" indent="-342900">
              <a:spcBef>
                <a:spcPts val="0"/>
              </a:spcBef>
              <a:spcAft>
                <a:spcPts val="800"/>
              </a:spcAft>
              <a:buFont typeface="Arial" panose="020B0604020202020204" pitchFamily="34" charset="0"/>
              <a:buChar char="•"/>
            </a:pPr>
            <a:r>
              <a:rPr lang="en-US" sz="1900" dirty="0">
                <a:effectLst/>
              </a:rPr>
              <a:t>Longwoods International</a:t>
            </a:r>
          </a:p>
          <a:p>
            <a:pPr marL="800100" lvl="1" indent="-342900">
              <a:spcBef>
                <a:spcPts val="0"/>
              </a:spcBef>
              <a:spcAft>
                <a:spcPts val="800"/>
              </a:spcAft>
              <a:buFont typeface="Arial" panose="020B0604020202020204" pitchFamily="34" charset="0"/>
              <a:buChar char="•"/>
            </a:pPr>
            <a:r>
              <a:rPr lang="en-US" sz="1900" dirty="0"/>
              <a:t>USFS National Visitor Use Monitoring (NVUM) surveys</a:t>
            </a:r>
          </a:p>
          <a:p>
            <a:pPr marL="800100" lvl="1" indent="-342900">
              <a:spcBef>
                <a:spcPts val="0"/>
              </a:spcBef>
              <a:spcAft>
                <a:spcPts val="800"/>
              </a:spcAft>
              <a:buFont typeface="Arial" panose="020B0604020202020204" pitchFamily="34" charset="0"/>
              <a:buChar char="•"/>
            </a:pPr>
            <a:endParaRPr lang="en-US" sz="1900" dirty="0"/>
          </a:p>
          <a:p>
            <a:pPr marL="0" marR="0" lvl="0" indent="0" algn="l">
              <a:spcBef>
                <a:spcPts val="0"/>
              </a:spcBef>
              <a:spcAft>
                <a:spcPts val="800"/>
              </a:spcAft>
              <a:buNone/>
            </a:pPr>
            <a:r>
              <a:rPr lang="en-US" sz="2200" dirty="0"/>
              <a:t>Economic and Fiscal Impacts</a:t>
            </a:r>
          </a:p>
          <a:p>
            <a:pPr marL="800100" lvl="1" indent="-342900">
              <a:spcBef>
                <a:spcPts val="0"/>
              </a:spcBef>
              <a:spcAft>
                <a:spcPts val="800"/>
              </a:spcAft>
              <a:buFont typeface="Arial" panose="020B0604020202020204" pitchFamily="34" charset="0"/>
              <a:buChar char="•"/>
            </a:pPr>
            <a:r>
              <a:rPr lang="en-US" sz="1900" dirty="0">
                <a:effectLst/>
              </a:rPr>
              <a:t>IMPLAN (IMPact Analysis for PLANning) tool</a:t>
            </a:r>
          </a:p>
          <a:p>
            <a:pPr marL="800100" lvl="1" indent="-342900">
              <a:spcBef>
                <a:spcPts val="0"/>
              </a:spcBef>
              <a:spcAft>
                <a:spcPts val="800"/>
              </a:spcAft>
              <a:buFont typeface="Arial" panose="020B0604020202020204" pitchFamily="34" charset="0"/>
              <a:buChar char="•"/>
            </a:pPr>
            <a:r>
              <a:rPr lang="en-US" sz="1900" dirty="0"/>
              <a:t>Grand County Finance</a:t>
            </a:r>
          </a:p>
          <a:p>
            <a:pPr marL="800100" lvl="1" indent="-342900">
              <a:spcBef>
                <a:spcPts val="0"/>
              </a:spcBef>
              <a:spcAft>
                <a:spcPts val="800"/>
              </a:spcAft>
              <a:buFont typeface="Arial" panose="020B0604020202020204" pitchFamily="34" charset="0"/>
              <a:buChar char="•"/>
            </a:pPr>
            <a:endParaRPr lang="en-US" sz="1500" dirty="0"/>
          </a:p>
          <a:p>
            <a:pPr marL="800100" lvl="1" indent="-342900">
              <a:spcBef>
                <a:spcPts val="0"/>
              </a:spcBef>
              <a:spcAft>
                <a:spcPts val="800"/>
              </a:spcAft>
              <a:buFont typeface="Arial" panose="020B0604020202020204" pitchFamily="34" charset="0"/>
              <a:buChar char="•"/>
            </a:pPr>
            <a:endParaRPr lang="en-US" sz="1500" dirty="0"/>
          </a:p>
          <a:p>
            <a:pPr marL="137160" indent="0">
              <a:spcBef>
                <a:spcPts val="0"/>
              </a:spcBef>
              <a:spcAft>
                <a:spcPts val="800"/>
              </a:spcAft>
              <a:buNone/>
            </a:pPr>
            <a:r>
              <a:rPr lang="en-US" sz="1300" dirty="0"/>
              <a:t>*   Detailed description of these resources can be found in the Appendices</a:t>
            </a:r>
          </a:p>
          <a:p>
            <a:pPr marL="137160" indent="0">
              <a:spcBef>
                <a:spcPts val="0"/>
              </a:spcBef>
              <a:spcAft>
                <a:spcPts val="800"/>
              </a:spcAft>
              <a:buNone/>
            </a:pPr>
            <a:r>
              <a:rPr lang="en-US" sz="1300" dirty="0"/>
              <a:t>**   Additional resources and studies used and reviewed are listed in the Appendices and Bibliography</a:t>
            </a:r>
          </a:p>
        </p:txBody>
      </p:sp>
      <p:sp>
        <p:nvSpPr>
          <p:cNvPr id="7" name="Rectangle 6" descr="Bar chart">
            <a:extLst>
              <a:ext uri="{FF2B5EF4-FFF2-40B4-BE49-F238E27FC236}">
                <a16:creationId xmlns:a16="http://schemas.microsoft.com/office/drawing/2014/main" xmlns="" id="{953F4222-D4F8-45D7-9B78-40ED86F14B47}"/>
              </a:ext>
            </a:extLst>
          </p:cNvPr>
          <p:cNvSpPr/>
          <p:nvPr/>
        </p:nvSpPr>
        <p:spPr>
          <a:xfrm>
            <a:off x="3493934" y="737714"/>
            <a:ext cx="1049491" cy="1014886"/>
          </a:xfrm>
          <a:prstGeom prst="rect">
            <a:avLst/>
          </a:prstGeom>
          <a: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 name="Footer Placeholder 3">
            <a:extLst>
              <a:ext uri="{FF2B5EF4-FFF2-40B4-BE49-F238E27FC236}">
                <a16:creationId xmlns:a16="http://schemas.microsoft.com/office/drawing/2014/main" xmlns="" id="{775681BB-9F60-48E5-A4CD-16E3F71AA851}"/>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1699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338773"/>
            <a:ext cx="10850880" cy="1233424"/>
          </a:xfrm>
          <a:solidFill>
            <a:schemeClr val="accent3">
              <a:lumMod val="50000"/>
            </a:schemeClr>
          </a:solidFill>
        </p:spPr>
        <p:txBody>
          <a:bodyPr anchor="ctr">
            <a:normAutofit/>
          </a:bodyPr>
          <a:lstStyle/>
          <a:p>
            <a:pPr algn="ct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Grand County: An Overview</a:t>
            </a:r>
            <a:endParaRPr lang="en-US" sz="3600" dirty="0">
              <a:solidFill>
                <a:schemeClr val="bg1"/>
              </a:solidFill>
            </a:endParaRPr>
          </a:p>
        </p:txBody>
      </p:sp>
      <p:pic>
        <p:nvPicPr>
          <p:cNvPr id="4" name="Picture 2" descr="Map of Colorado highlighting Grand County">
            <a:extLst>
              <a:ext uri="{FF2B5EF4-FFF2-40B4-BE49-F238E27FC236}">
                <a16:creationId xmlns:a16="http://schemas.microsoft.com/office/drawing/2014/main" xmlns="" id="{43D200EE-4BF6-4CFF-A258-EEAFCC22CE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24290" y="1799590"/>
            <a:ext cx="6343419" cy="45910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3" name="Footer Placeholder 2">
            <a:extLst>
              <a:ext uri="{FF2B5EF4-FFF2-40B4-BE49-F238E27FC236}">
                <a16:creationId xmlns:a16="http://schemas.microsoft.com/office/drawing/2014/main" xmlns="" id="{78626DC0-2587-4AE2-B75C-4A05BFE209F6}"/>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57236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0973" y="143833"/>
            <a:ext cx="4585253" cy="556255"/>
          </a:xfrm>
        </p:spPr>
        <p:txBody>
          <a:bodyPr>
            <a:noAutofit/>
          </a:bodyPr>
          <a:lstStyle/>
          <a:p>
            <a:pPr algn="ctr"/>
            <a:r>
              <a:rPr lang="en-US" sz="2800" dirty="0"/>
              <a:t>Grand County: A Brief History</a:t>
            </a:r>
          </a:p>
        </p:txBody>
      </p:sp>
      <p:pic>
        <p:nvPicPr>
          <p:cNvPr id="5" name="Picture Placeholder 4">
            <a:extLst>
              <a:ext uri="{FF2B5EF4-FFF2-40B4-BE49-F238E27FC236}">
                <a16:creationId xmlns:a16="http://schemas.microsoft.com/office/drawing/2014/main" xmlns="" id="{4B1379C9-30E7-4CE6-9787-F65DB896F15A}"/>
              </a:ext>
            </a:extLst>
          </p:cNvPr>
          <p:cNvPicPr>
            <a:picLocks noGrp="1" noChangeAspect="1"/>
          </p:cNvPicPr>
          <p:nvPr>
            <p:ph type="pic" idx="1"/>
          </p:nvPr>
        </p:nvPicPr>
        <p:blipFill rotWithShape="1">
          <a:blip r:embed="rId2"/>
          <a:srcRect t="1425" b="1425"/>
          <a:stretch/>
        </p:blipFill>
        <p:spPr>
          <a:xfrm>
            <a:off x="0" y="0"/>
            <a:ext cx="7315200" cy="6858000"/>
          </a:xfrm>
        </p:spPr>
      </p:pic>
      <p:sp>
        <p:nvSpPr>
          <p:cNvPr id="4" name="Text Placeholder 2"/>
          <p:cNvSpPr>
            <a:spLocks noGrp="1"/>
          </p:cNvSpPr>
          <p:nvPr>
            <p:ph type="body" sz="half" idx="2"/>
          </p:nvPr>
        </p:nvSpPr>
        <p:spPr>
          <a:xfrm>
            <a:off x="7460973" y="830179"/>
            <a:ext cx="4585253" cy="6027821"/>
          </a:xfrm>
        </p:spPr>
        <p:txBody>
          <a:bodyPr>
            <a:noAutofit/>
          </a:bodyPr>
          <a:lstStyle/>
          <a:p>
            <a:pPr>
              <a:lnSpc>
                <a:spcPct val="100000"/>
              </a:lnSpc>
              <a:spcBef>
                <a:spcPts val="600"/>
              </a:spcBef>
            </a:pPr>
            <a:r>
              <a:rPr lang="en-US" sz="1250" spc="75" dirty="0">
                <a:effectLst/>
                <a:ea typeface="Calibri" panose="020F0502020204030204" pitchFamily="34" charset="0"/>
                <a:cs typeface="Alef" panose="00000500000000000000" pitchFamily="2" charset="-79"/>
              </a:rPr>
              <a:t>Grand County’s modern history started with the first cabin built at Hot Sulphur Springs in 1859. In 1860, William N. Byers, </a:t>
            </a:r>
            <a:r>
              <a:rPr lang="en-US" sz="1250" dirty="0">
                <a:effectLst/>
                <a:ea typeface="Times New Roman" panose="02020603050405020304" pitchFamily="18" charset="0"/>
                <a:cs typeface="Alef" panose="00000500000000000000" pitchFamily="2" charset="-79"/>
              </a:rPr>
              <a:t>founder of Denver’s </a:t>
            </a:r>
            <a:r>
              <a:rPr lang="en-US" sz="1250" i="1" dirty="0">
                <a:effectLst/>
                <a:ea typeface="Times New Roman" panose="02020603050405020304" pitchFamily="18" charset="0"/>
                <a:cs typeface="Alef" panose="00000500000000000000" pitchFamily="2" charset="-79"/>
              </a:rPr>
              <a:t>Rocky Mountain News</a:t>
            </a:r>
            <a:r>
              <a:rPr lang="en-US" sz="1250" dirty="0">
                <a:effectLst/>
                <a:ea typeface="Times New Roman" panose="02020603050405020304" pitchFamily="18" charset="0"/>
                <a:cs typeface="Alef" panose="00000500000000000000" pitchFamily="2" charset="-79"/>
              </a:rPr>
              <a:t>, built a resort around the springs .</a:t>
            </a:r>
          </a:p>
          <a:p>
            <a:pPr>
              <a:lnSpc>
                <a:spcPct val="100000"/>
              </a:lnSpc>
              <a:spcBef>
                <a:spcPts val="600"/>
              </a:spcBef>
            </a:pPr>
            <a:r>
              <a:rPr lang="en-US" sz="1250" spc="75" dirty="0">
                <a:effectLst/>
                <a:ea typeface="Times New Roman" panose="02020603050405020304" pitchFamily="18" charset="0"/>
                <a:cs typeface="Alef" panose="00000500000000000000" pitchFamily="2" charset="-79"/>
              </a:rPr>
              <a:t>By 1867 “Judge” Joseph L. </a:t>
            </a:r>
            <a:r>
              <a:rPr lang="en-US" sz="1250" spc="75" dirty="0">
                <a:ea typeface="Times New Roman" panose="02020603050405020304" pitchFamily="18" charset="0"/>
                <a:cs typeface="Alef" panose="00000500000000000000" pitchFamily="2" charset="-79"/>
              </a:rPr>
              <a:t>Wescott became the first permanent white resident in Grand County, settling </a:t>
            </a:r>
            <a:r>
              <a:rPr lang="en-US" sz="1250" spc="75" dirty="0">
                <a:effectLst/>
                <a:ea typeface="Times New Roman" panose="02020603050405020304" pitchFamily="18" charset="0"/>
                <a:cs typeface="Alef" panose="00000500000000000000" pitchFamily="2" charset="-79"/>
              </a:rPr>
              <a:t>at Grand Lake, where he erected several log cabins, the fishing apparently so good that he and a friend caught and sold hundreds of pounds of trout Denver during the summer months. </a:t>
            </a:r>
          </a:p>
          <a:p>
            <a:pPr>
              <a:lnSpc>
                <a:spcPct val="100000"/>
              </a:lnSpc>
              <a:spcBef>
                <a:spcPts val="600"/>
              </a:spcBef>
            </a:pPr>
            <a:r>
              <a:rPr lang="en-US" sz="1250" dirty="0">
                <a:effectLst/>
                <a:ea typeface="Times New Roman" panose="02020603050405020304" pitchFamily="18" charset="0"/>
                <a:cs typeface="Alef" panose="00000500000000000000" pitchFamily="2" charset="-79"/>
              </a:rPr>
              <a:t>The mining boom never hit Grand County as other areas of Colorado, though there was a small boom in the late nineteenth century. However, d</a:t>
            </a:r>
            <a:r>
              <a:rPr lang="en-US" sz="1250" spc="75" dirty="0">
                <a:effectLst/>
                <a:ea typeface="Calibri" panose="020F0502020204030204" pitchFamily="34" charset="0"/>
                <a:cs typeface="Alef" panose="00000500000000000000" pitchFamily="2" charset="-79"/>
              </a:rPr>
              <a:t>ue to diminishing gold, the threat of Ute attacks, and the seasonal nature of tourism, in 1885 the population of Grand County was only 15 people.</a:t>
            </a:r>
            <a:endParaRPr lang="en-US" sz="1250" dirty="0">
              <a:effectLst/>
              <a:ea typeface="Calibri" panose="020F0502020204030204" pitchFamily="34" charset="0"/>
              <a:cs typeface="Alef" panose="00000500000000000000" pitchFamily="2" charset="-79"/>
            </a:endParaRPr>
          </a:p>
          <a:p>
            <a:pPr>
              <a:lnSpc>
                <a:spcPct val="100000"/>
              </a:lnSpc>
              <a:spcBef>
                <a:spcPts val="600"/>
              </a:spcBef>
            </a:pPr>
            <a:r>
              <a:rPr lang="en-US" sz="1250" dirty="0">
                <a:effectLst/>
                <a:ea typeface="Times New Roman" panose="02020603050405020304" pitchFamily="18" charset="0"/>
                <a:cs typeface="Alef" panose="00000500000000000000" pitchFamily="2" charset="-79"/>
              </a:rPr>
              <a:t>Ranching and agriculture grew but were limited by the climate and altitude of Grand County. Despite the challenges, lettuce and hay were major cash crops for the region in the early twentieth century.</a:t>
            </a:r>
          </a:p>
          <a:p>
            <a:pPr>
              <a:lnSpc>
                <a:spcPct val="100000"/>
              </a:lnSpc>
              <a:spcBef>
                <a:spcPts val="600"/>
              </a:spcBef>
            </a:pPr>
            <a:r>
              <a:rPr lang="en-US" sz="1250" dirty="0">
                <a:effectLst/>
                <a:ea typeface="Times New Roman" panose="02020603050405020304" pitchFamily="18" charset="0"/>
                <a:cs typeface="Alef" panose="00000500000000000000" pitchFamily="2" charset="-79"/>
              </a:rPr>
              <a:t>A major milestone in Grand County’s development was the arrival of the railroad.</a:t>
            </a:r>
            <a:r>
              <a:rPr lang="en-US" sz="1250" spc="75" dirty="0">
                <a:effectLst/>
                <a:ea typeface="Times New Roman" panose="02020603050405020304" pitchFamily="18" charset="0"/>
                <a:cs typeface="Alef" panose="00000500000000000000" pitchFamily="2" charset="-79"/>
              </a:rPr>
              <a:t> The first train reached Hot Sulphur Springs on September 15, 1904, coming over Rollins Pass. Construction of the Moffat Tunnel began in 1923 and the same year, US 40 over Berthoud pass was completed.</a:t>
            </a:r>
            <a:br>
              <a:rPr lang="en-US" sz="1250" spc="75" dirty="0">
                <a:effectLst/>
                <a:ea typeface="Times New Roman" panose="02020603050405020304" pitchFamily="18" charset="0"/>
                <a:cs typeface="Alef" panose="00000500000000000000" pitchFamily="2" charset="-79"/>
              </a:rPr>
            </a:br>
            <a:r>
              <a:rPr lang="en-US" sz="1250" spc="75" dirty="0">
                <a:effectLst/>
                <a:ea typeface="Times New Roman" panose="02020603050405020304" pitchFamily="18" charset="0"/>
                <a:cs typeface="Alef" panose="00000500000000000000" pitchFamily="2" charset="-79"/>
              </a:rPr>
              <a:t>  </a:t>
            </a:r>
            <a:br>
              <a:rPr lang="en-US" sz="1250" spc="75" dirty="0">
                <a:effectLst/>
                <a:ea typeface="Times New Roman" panose="02020603050405020304" pitchFamily="18" charset="0"/>
                <a:cs typeface="Alef" panose="00000500000000000000" pitchFamily="2" charset="-79"/>
              </a:rPr>
            </a:br>
            <a:r>
              <a:rPr lang="en-US" sz="1250" spc="75" dirty="0">
                <a:effectLst/>
                <a:ea typeface="Times New Roman" panose="02020603050405020304" pitchFamily="18" charset="0"/>
                <a:cs typeface="Alef" panose="00000500000000000000" pitchFamily="2" charset="-79"/>
              </a:rPr>
              <a:t>With the growth of skiing, Winter Park Ski </a:t>
            </a:r>
            <a:r>
              <a:rPr lang="en-US" sz="1250" spc="75" dirty="0">
                <a:ea typeface="Times New Roman" panose="02020603050405020304" pitchFamily="18" charset="0"/>
                <a:cs typeface="Alef" panose="00000500000000000000" pitchFamily="2" charset="-79"/>
              </a:rPr>
              <a:t>R</a:t>
            </a:r>
            <a:r>
              <a:rPr lang="en-US" sz="1250" spc="75" dirty="0">
                <a:effectLst/>
                <a:ea typeface="Times New Roman" panose="02020603050405020304" pitchFamily="18" charset="0"/>
                <a:cs typeface="Alef" panose="00000500000000000000" pitchFamily="2" charset="-79"/>
              </a:rPr>
              <a:t>esort was developed by the City of Denver in the 1930’s as part of Denver’s trans-mountain diversion projects. To this day, it is the largest municipally-owned ski area in America. </a:t>
            </a:r>
            <a:endParaRPr lang="en-US" sz="1250" dirty="0">
              <a:effectLst/>
              <a:ea typeface="Times New Roman" panose="02020603050405020304" pitchFamily="18" charset="0"/>
              <a:cs typeface="Alef" panose="00000500000000000000" pitchFamily="2" charset="-79"/>
            </a:endParaRPr>
          </a:p>
          <a:p>
            <a:pPr>
              <a:lnSpc>
                <a:spcPct val="100000"/>
              </a:lnSpc>
              <a:spcBef>
                <a:spcPts val="600"/>
              </a:spcBef>
            </a:pPr>
            <a:endParaRPr lang="en-US" sz="1200" dirty="0">
              <a:effectLst/>
              <a:latin typeface="Abadi" panose="020B0604020104020204" pitchFamily="34" charset="0"/>
              <a:ea typeface="Times New Roman" panose="02020603050405020304" pitchFamily="18" charset="0"/>
            </a:endParaRPr>
          </a:p>
          <a:p>
            <a:pPr>
              <a:lnSpc>
                <a:spcPct val="100000"/>
              </a:lnSpc>
              <a:spcBef>
                <a:spcPts val="600"/>
              </a:spcBef>
            </a:pPr>
            <a:endParaRPr lang="en-US" sz="1200" dirty="0">
              <a:latin typeface="Abadi" panose="020B0604020104020204" pitchFamily="34" charset="0"/>
            </a:endParaRPr>
          </a:p>
        </p:txBody>
      </p:sp>
      <p:sp>
        <p:nvSpPr>
          <p:cNvPr id="3" name="Slide Number Placeholder 2">
            <a:extLst>
              <a:ext uri="{FF2B5EF4-FFF2-40B4-BE49-F238E27FC236}">
                <a16:creationId xmlns:a16="http://schemas.microsoft.com/office/drawing/2014/main" xmlns="" id="{9084BFEF-DB29-4082-900F-2B301CDA2CA3}"/>
              </a:ext>
            </a:extLst>
          </p:cNvPr>
          <p:cNvSpPr>
            <a:spLocks noGrp="1"/>
          </p:cNvSpPr>
          <p:nvPr>
            <p:ph type="sldNum" sz="quarter" idx="12"/>
          </p:nvPr>
        </p:nvSpPr>
        <p:spPr/>
        <p:txBody>
          <a:bodyPr/>
          <a:lstStyle/>
          <a:p>
            <a:fld id="{CA8D9AD5-F248-4919-864A-CFD76CC027D6}" type="slidenum">
              <a:rPr lang="en-US" smtClean="0"/>
              <a:t>13</a:t>
            </a:fld>
            <a:endParaRPr lang="en-US" dirty="0"/>
          </a:p>
        </p:txBody>
      </p:sp>
      <p:sp>
        <p:nvSpPr>
          <p:cNvPr id="6" name="Footer Placeholder 5">
            <a:extLst>
              <a:ext uri="{FF2B5EF4-FFF2-40B4-BE49-F238E27FC236}">
                <a16:creationId xmlns:a16="http://schemas.microsoft.com/office/drawing/2014/main" xmlns="" id="{0B9B9EAA-9D33-449B-ADBA-701B880196B4}"/>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5854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0973" y="143834"/>
            <a:ext cx="4585253" cy="426009"/>
          </a:xfrm>
        </p:spPr>
        <p:txBody>
          <a:bodyPr>
            <a:normAutofit/>
          </a:bodyPr>
          <a:lstStyle/>
          <a:p>
            <a:pPr algn="ctr"/>
            <a:r>
              <a:rPr lang="en-US" sz="2400" dirty="0"/>
              <a:t>Public Lands</a:t>
            </a:r>
          </a:p>
        </p:txBody>
      </p:sp>
      <p:pic>
        <p:nvPicPr>
          <p:cNvPr id="9" name="Picture Placeholder 8">
            <a:extLst>
              <a:ext uri="{FF2B5EF4-FFF2-40B4-BE49-F238E27FC236}">
                <a16:creationId xmlns:a16="http://schemas.microsoft.com/office/drawing/2014/main" xmlns="" id="{528EF29B-082E-4B32-8167-36E0CC126AD9}"/>
              </a:ext>
            </a:extLst>
          </p:cNvPr>
          <p:cNvPicPr>
            <a:picLocks noGrp="1" noChangeAspect="1"/>
          </p:cNvPicPr>
          <p:nvPr>
            <p:ph type="pic" idx="1"/>
          </p:nvPr>
        </p:nvPicPr>
        <p:blipFill rotWithShape="1">
          <a:blip r:embed="rId2"/>
          <a:srcRect l="3593" r="3593"/>
          <a:stretch/>
        </p:blipFill>
        <p:spPr>
          <a:xfrm>
            <a:off x="0" y="11875"/>
            <a:ext cx="7315200" cy="6858000"/>
          </a:xfrm>
        </p:spPr>
      </p:pic>
      <p:sp>
        <p:nvSpPr>
          <p:cNvPr id="10" name="TextBox 9">
            <a:extLst>
              <a:ext uri="{FF2B5EF4-FFF2-40B4-BE49-F238E27FC236}">
                <a16:creationId xmlns:a16="http://schemas.microsoft.com/office/drawing/2014/main" xmlns="" id="{09E36546-F172-4AAE-81BF-41C76DC79780}"/>
              </a:ext>
            </a:extLst>
          </p:cNvPr>
          <p:cNvSpPr txBox="1"/>
          <p:nvPr/>
        </p:nvSpPr>
        <p:spPr>
          <a:xfrm>
            <a:off x="7460973" y="1470696"/>
            <a:ext cx="4464808" cy="5016758"/>
          </a:xfrm>
          <a:prstGeom prst="rect">
            <a:avLst/>
          </a:prstGeom>
          <a:noFill/>
        </p:spPr>
        <p:txBody>
          <a:bodyPr wrap="square" rtlCol="0">
            <a:spAutoFit/>
          </a:bodyPr>
          <a:lstStyle/>
          <a:p>
            <a:r>
              <a:rPr lang="en-US" sz="1600" dirty="0">
                <a:solidFill>
                  <a:schemeClr val="bg1"/>
                </a:solidFill>
                <a:effectLst/>
                <a:latin typeface="Arial" panose="020B0604020202020204" pitchFamily="34" charset="0"/>
                <a:ea typeface="Calibri" panose="020F0502020204030204" pitchFamily="34" charset="0"/>
              </a:rPr>
              <a:t>The majority (approximately 75 percent) of </a:t>
            </a:r>
            <a:r>
              <a:rPr lang="en-US" sz="1600" dirty="0">
                <a:solidFill>
                  <a:schemeClr val="bg1"/>
                </a:solidFill>
                <a:latin typeface="Arial" panose="020B0604020202020204" pitchFamily="34" charset="0"/>
                <a:ea typeface="Calibri" panose="020F0502020204030204" pitchFamily="34" charset="0"/>
              </a:rPr>
              <a:t>Grand County i</a:t>
            </a:r>
            <a:r>
              <a:rPr lang="en-US" sz="1600" dirty="0">
                <a:solidFill>
                  <a:schemeClr val="bg1"/>
                </a:solidFill>
                <a:effectLst/>
                <a:latin typeface="Arial" panose="020B0604020202020204" pitchFamily="34" charset="0"/>
                <a:ea typeface="Calibri" panose="020F0502020204030204" pitchFamily="34" charset="0"/>
              </a:rPr>
              <a:t>s public land managed by the </a:t>
            </a:r>
            <a:r>
              <a:rPr lang="en-US" sz="1600" strike="noStrik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US Forest Service</a:t>
            </a:r>
            <a:r>
              <a:rPr lang="en-US" sz="1600" dirty="0">
                <a:solidFill>
                  <a:schemeClr val="bg1"/>
                </a:solidFill>
                <a:effectLst/>
                <a:latin typeface="Arial" panose="020B0604020202020204" pitchFamily="34" charset="0"/>
                <a:ea typeface="Calibri" panose="020F0502020204030204" pitchFamily="34" charset="0"/>
              </a:rPr>
              <a:t>, Bureau of Land Management, </a:t>
            </a:r>
            <a:r>
              <a:rPr lang="en-US" sz="1600" strike="noStrik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Colorado Parks and Wildlife</a:t>
            </a:r>
            <a:r>
              <a:rPr lang="en-US" sz="1600" dirty="0">
                <a:solidFill>
                  <a:schemeClr val="bg1"/>
                </a:solidFill>
                <a:effectLst/>
                <a:latin typeface="Arial" panose="020B0604020202020204" pitchFamily="34" charset="0"/>
                <a:ea typeface="Calibri" panose="020F0502020204030204" pitchFamily="34" charset="0"/>
              </a:rPr>
              <a:t>, the Colorado State Board of Land Commissioners, and </a:t>
            </a:r>
            <a:r>
              <a:rPr lang="en-US" sz="1600" strike="noStrike"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Rocky Mountain National Park.</a:t>
            </a:r>
          </a:p>
          <a:p>
            <a:endParaRPr lang="en-US" sz="1600" dirty="0">
              <a:solidFill>
                <a:schemeClr val="bg1"/>
              </a:solidFill>
              <a:latin typeface="Arial" panose="020B0604020202020204" pitchFamily="34" charset="0"/>
              <a:cs typeface="Times New Roman" panose="02020603050405020304" pitchFamily="18" charset="0"/>
            </a:endParaRPr>
          </a:p>
          <a:p>
            <a:r>
              <a:rPr lang="en-US" sz="1600" dirty="0">
                <a:solidFill>
                  <a:schemeClr val="bg1"/>
                </a:solidFill>
                <a:latin typeface="Arial" panose="020B0604020202020204" pitchFamily="34" charset="0"/>
                <a:cs typeface="Times New Roman" panose="02020603050405020304" pitchFamily="18" charset="0"/>
              </a:rPr>
              <a:t>This public land, the natural beauty of the area, and the County’s proximity to Denver has resulted in a significant level of tourism throughout the County’s history. </a:t>
            </a:r>
          </a:p>
          <a:p>
            <a:endParaRPr lang="en-US" sz="1600" dirty="0">
              <a:solidFill>
                <a:schemeClr val="bg1"/>
              </a:solidFill>
              <a:latin typeface="Arial" panose="020B0604020202020204" pitchFamily="34" charset="0"/>
              <a:cs typeface="Times New Roman" panose="02020603050405020304" pitchFamily="18" charset="0"/>
            </a:endParaRPr>
          </a:p>
          <a:p>
            <a:r>
              <a:rPr lang="en-US" sz="1600" dirty="0">
                <a:solidFill>
                  <a:schemeClr val="bg1"/>
                </a:solidFill>
                <a:latin typeface="Arial" panose="020B0604020202020204" pitchFamily="34" charset="0"/>
                <a:cs typeface="Times New Roman" panose="02020603050405020304" pitchFamily="18" charset="0"/>
              </a:rPr>
              <a:t>Starting with the development around the hot springs and Grand Lake and evolving further with the development of Winter Park Resort, tourism based on the “abundant natural assets”, largely found in the significant public lands, continues to be the driving economic force in Grand County. </a:t>
            </a:r>
            <a:endParaRPr lang="en-US" sz="1600" dirty="0">
              <a:solidFill>
                <a:schemeClr val="bg1"/>
              </a:solidFill>
            </a:endParaRPr>
          </a:p>
          <a:p>
            <a:endParaRPr lang="en-US" sz="1600" dirty="0">
              <a:solidFill>
                <a:schemeClr val="bg1"/>
              </a:solidFill>
            </a:endParaRPr>
          </a:p>
        </p:txBody>
      </p:sp>
      <p:pic>
        <p:nvPicPr>
          <p:cNvPr id="12" name="Picture 11">
            <a:extLst>
              <a:ext uri="{FF2B5EF4-FFF2-40B4-BE49-F238E27FC236}">
                <a16:creationId xmlns:a16="http://schemas.microsoft.com/office/drawing/2014/main" xmlns="" id="{BB2AE42A-AEE4-41F2-BA00-2BF56844B684}"/>
              </a:ext>
            </a:extLst>
          </p:cNvPr>
          <p:cNvPicPr>
            <a:picLocks noChangeAspect="1"/>
          </p:cNvPicPr>
          <p:nvPr/>
        </p:nvPicPr>
        <p:blipFill>
          <a:blip r:embed="rId3"/>
          <a:stretch>
            <a:fillRect/>
          </a:stretch>
        </p:blipFill>
        <p:spPr>
          <a:xfrm>
            <a:off x="307820" y="5301205"/>
            <a:ext cx="1687184" cy="1232088"/>
          </a:xfrm>
          <a:prstGeom prst="rect">
            <a:avLst/>
          </a:prstGeom>
        </p:spPr>
      </p:pic>
      <p:sp>
        <p:nvSpPr>
          <p:cNvPr id="3" name="TextBox 2">
            <a:extLst>
              <a:ext uri="{FF2B5EF4-FFF2-40B4-BE49-F238E27FC236}">
                <a16:creationId xmlns:a16="http://schemas.microsoft.com/office/drawing/2014/main" xmlns="" id="{A1EA88B5-56D0-4DE5-8642-2E27638AE6E7}"/>
              </a:ext>
            </a:extLst>
          </p:cNvPr>
          <p:cNvSpPr txBox="1"/>
          <p:nvPr/>
        </p:nvSpPr>
        <p:spPr>
          <a:xfrm>
            <a:off x="7460973" y="597819"/>
            <a:ext cx="4464808" cy="738664"/>
          </a:xfrm>
          <a:prstGeom prst="rect">
            <a:avLst/>
          </a:prstGeom>
          <a:noFill/>
        </p:spPr>
        <p:txBody>
          <a:bodyPr wrap="square" rtlCol="0">
            <a:spAutoFit/>
          </a:bodyPr>
          <a:lstStyle/>
          <a:p>
            <a:pPr>
              <a:lnSpc>
                <a:spcPct val="100000"/>
              </a:lnSpc>
              <a:spcBef>
                <a:spcPts val="600"/>
              </a:spcBef>
            </a:pPr>
            <a:r>
              <a:rPr lang="en-US" sz="1400" i="1" dirty="0">
                <a:solidFill>
                  <a:schemeClr val="bg1"/>
                </a:solidFill>
                <a:latin typeface="Abadi" panose="020B0604020104020204" pitchFamily="34" charset="0"/>
                <a:ea typeface="Times New Roman" panose="02020603050405020304" pitchFamily="18" charset="0"/>
                <a:cs typeface="Alef" panose="00000500000000000000" pitchFamily="2" charset="-79"/>
              </a:rPr>
              <a:t>‘T</a:t>
            </a:r>
            <a:r>
              <a:rPr lang="en-US" sz="1400" i="1" dirty="0">
                <a:solidFill>
                  <a:schemeClr val="bg1"/>
                </a:solidFill>
                <a:effectLst/>
                <a:latin typeface="Abadi" panose="020B0604020104020204" pitchFamily="34" charset="0"/>
                <a:ea typeface="Times New Roman" panose="02020603050405020304" pitchFamily="18" charset="0"/>
                <a:cs typeface="Alef" panose="00000500000000000000" pitchFamily="2" charset="-79"/>
              </a:rPr>
              <a:t>ourism based on… abundant natural assets has proven to be the most consistent industry throughout the history of Grand County.’</a:t>
            </a:r>
            <a:r>
              <a:rPr lang="en-US" sz="1400" i="1" baseline="30000" dirty="0">
                <a:solidFill>
                  <a:schemeClr val="bg1"/>
                </a:solidFill>
                <a:effectLst/>
                <a:latin typeface="Abadi" panose="020B0604020104020204" pitchFamily="34" charset="0"/>
                <a:ea typeface="Times New Roman" panose="02020603050405020304" pitchFamily="18" charset="0"/>
                <a:cs typeface="Alef" panose="00000500000000000000" pitchFamily="2" charset="-79"/>
              </a:rPr>
              <a:t>1</a:t>
            </a:r>
            <a:endParaRPr lang="en-US" sz="1400" baseline="30000" dirty="0">
              <a:solidFill>
                <a:schemeClr val="bg1"/>
              </a:solidFill>
            </a:endParaRPr>
          </a:p>
        </p:txBody>
      </p:sp>
      <p:sp>
        <p:nvSpPr>
          <p:cNvPr id="5" name="TextBox 4">
            <a:extLst>
              <a:ext uri="{FF2B5EF4-FFF2-40B4-BE49-F238E27FC236}">
                <a16:creationId xmlns:a16="http://schemas.microsoft.com/office/drawing/2014/main" xmlns="" id="{7FF8791C-8077-4BAA-A4E1-4A6B90E8CFAF}"/>
              </a:ext>
            </a:extLst>
          </p:cNvPr>
          <p:cNvSpPr txBox="1"/>
          <p:nvPr/>
        </p:nvSpPr>
        <p:spPr>
          <a:xfrm>
            <a:off x="7460973" y="6260181"/>
            <a:ext cx="4585253" cy="276999"/>
          </a:xfrm>
          <a:prstGeom prst="rect">
            <a:avLst/>
          </a:prstGeom>
          <a:noFill/>
        </p:spPr>
        <p:txBody>
          <a:bodyPr wrap="square" rtlCol="0">
            <a:spAutoFit/>
          </a:bodyPr>
          <a:lstStyle/>
          <a:p>
            <a:r>
              <a:rPr lang="en-US" sz="1200" baseline="30000" dirty="0">
                <a:solidFill>
                  <a:schemeClr val="bg1"/>
                </a:solidFill>
                <a:latin typeface="Calibri" panose="020F0502020204030204" pitchFamily="34" charset="0"/>
                <a:ea typeface="Calibri" panose="020F0502020204030204" pitchFamily="34" charset="0"/>
                <a:cs typeface="Times New Roman" panose="02020603050405020304" pitchFamily="18" charset="0"/>
              </a:rPr>
              <a:t>1</a:t>
            </a:r>
            <a:r>
              <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https://coloradoencyclopedia.org/article/grand-county.</a:t>
            </a:r>
            <a:endParaRPr lang="en-US" sz="1200" dirty="0">
              <a:solidFill>
                <a:schemeClr val="bg1"/>
              </a:solidFill>
            </a:endParaRPr>
          </a:p>
        </p:txBody>
      </p:sp>
      <p:sp>
        <p:nvSpPr>
          <p:cNvPr id="4" name="Slide Number Placeholder 3">
            <a:extLst>
              <a:ext uri="{FF2B5EF4-FFF2-40B4-BE49-F238E27FC236}">
                <a16:creationId xmlns:a16="http://schemas.microsoft.com/office/drawing/2014/main" xmlns="" id="{E9EE3309-DF6B-4EAB-BEDF-97CBFBB6BA4F}"/>
              </a:ext>
            </a:extLst>
          </p:cNvPr>
          <p:cNvSpPr>
            <a:spLocks noGrp="1"/>
          </p:cNvSpPr>
          <p:nvPr>
            <p:ph type="sldNum" sz="quarter" idx="12"/>
          </p:nvPr>
        </p:nvSpPr>
        <p:spPr/>
        <p:txBody>
          <a:bodyPr/>
          <a:lstStyle/>
          <a:p>
            <a:fld id="{CA8D9AD5-F248-4919-864A-CFD76CC027D6}" type="slidenum">
              <a:rPr lang="en-US" smtClean="0"/>
              <a:t>14</a:t>
            </a:fld>
            <a:endParaRPr lang="en-US" dirty="0"/>
          </a:p>
        </p:txBody>
      </p:sp>
      <p:sp>
        <p:nvSpPr>
          <p:cNvPr id="6" name="Footer Placeholder 5">
            <a:extLst>
              <a:ext uri="{FF2B5EF4-FFF2-40B4-BE49-F238E27FC236}">
                <a16:creationId xmlns:a16="http://schemas.microsoft.com/office/drawing/2014/main" xmlns="" id="{8F60B4C6-E10C-402C-8AE0-04644BBEC6A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186377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10374-1A83-480E-B04D-24807F5CF99F}"/>
              </a:ext>
            </a:extLst>
          </p:cNvPr>
          <p:cNvSpPr>
            <a:spLocks noGrp="1"/>
          </p:cNvSpPr>
          <p:nvPr>
            <p:ph type="title"/>
          </p:nvPr>
        </p:nvSpPr>
        <p:spPr>
          <a:xfrm>
            <a:off x="471488" y="273985"/>
            <a:ext cx="5624512" cy="832803"/>
          </a:xfrm>
        </p:spPr>
        <p:txBody>
          <a:bodyPr anchor="b">
            <a:normAutofit/>
          </a:bodyPr>
          <a:lstStyle/>
          <a:p>
            <a:r>
              <a:rPr lang="en-US" dirty="0"/>
              <a:t>“Land of Many Uses” </a:t>
            </a:r>
          </a:p>
        </p:txBody>
      </p:sp>
      <p:sp>
        <p:nvSpPr>
          <p:cNvPr id="9" name="Text Placeholder 2">
            <a:extLst>
              <a:ext uri="{FF2B5EF4-FFF2-40B4-BE49-F238E27FC236}">
                <a16:creationId xmlns:a16="http://schemas.microsoft.com/office/drawing/2014/main" xmlns="" id="{66335845-7310-495E-9B63-9FD154039A4C}"/>
              </a:ext>
            </a:extLst>
          </p:cNvPr>
          <p:cNvSpPr>
            <a:spLocks noGrp="1"/>
          </p:cNvSpPr>
          <p:nvPr>
            <p:ph sz="half" idx="1"/>
          </p:nvPr>
        </p:nvSpPr>
        <p:spPr>
          <a:xfrm>
            <a:off x="471488" y="1425039"/>
            <a:ext cx="6107442" cy="4965602"/>
          </a:xfrm>
        </p:spPr>
        <p:txBody>
          <a:bodyPr>
            <a:normAutofit fontScale="85000" lnSpcReduction="10000"/>
          </a:bodyPr>
          <a:lstStyle/>
          <a:p>
            <a:pPr marL="45720" indent="0">
              <a:buNone/>
            </a:pPr>
            <a:r>
              <a:rPr lang="en-US" sz="1900" dirty="0"/>
              <a:t>As shown in the previous map, there is both an abundance, as well as a variety, of protected outdoor recreational assets in Grand County, each which attracts a different set of users. </a:t>
            </a:r>
          </a:p>
          <a:p>
            <a:pPr marL="45720" indent="0">
              <a:buNone/>
            </a:pPr>
            <a:r>
              <a:rPr lang="en-US" sz="1900" dirty="0"/>
              <a:t>National Forest tends to ring the county but is most heavily concentrated in the eastern part of the county. Wilderness area is almost exclusively found in the eastern part, along the continental divide, while BLM and State lands tend to run through the central and western parts of the county. </a:t>
            </a:r>
          </a:p>
          <a:p>
            <a:pPr marL="45720" indent="0">
              <a:buNone/>
            </a:pPr>
            <a:r>
              <a:rPr lang="en-US" sz="1900" dirty="0"/>
              <a:t>Given that different assets tend to be prevalent in each area, different activities tend to predominate. Winter Park and the Fraser River valley are known as a skiing and mountain biking destination. Granby/Grand Lake is known, in the summer, as the western gateway to Rocky Mountain National Park and for the lake activities provided by the largest natural body of water in Colorado, and, in the winter, as the snowmobiling capital of Colorado. </a:t>
            </a:r>
          </a:p>
          <a:p>
            <a:pPr marL="45720" indent="0">
              <a:buNone/>
            </a:pPr>
            <a:r>
              <a:rPr lang="en-US" sz="1900" dirty="0"/>
              <a:t>The western part of the county, with Kremmling and Hot Sulphur Springs as the predominant towns, the major activity is mechanized trail use, such as snowmobiling, dirt-biking, and OHV use, while the Colorado River provides access to those who want to raft and kayak, from mild rapids along the Pumphouse run to the highest rated commercially rafted whitewater stretch in Colorado, Gore Canyon.</a:t>
            </a:r>
          </a:p>
        </p:txBody>
      </p:sp>
      <p:pic>
        <p:nvPicPr>
          <p:cNvPr id="11" name="Picture 10">
            <a:extLst>
              <a:ext uri="{FF2B5EF4-FFF2-40B4-BE49-F238E27FC236}">
                <a16:creationId xmlns:a16="http://schemas.microsoft.com/office/drawing/2014/main" xmlns="" id="{BAE368C0-2D8F-4A0A-9784-967DBE17FAEA}"/>
              </a:ext>
            </a:extLst>
          </p:cNvPr>
          <p:cNvPicPr>
            <a:picLocks noChangeAspect="1"/>
          </p:cNvPicPr>
          <p:nvPr/>
        </p:nvPicPr>
        <p:blipFill>
          <a:blip r:embed="rId2"/>
          <a:stretch>
            <a:fillRect/>
          </a:stretch>
        </p:blipFill>
        <p:spPr>
          <a:xfrm>
            <a:off x="6898769" y="273985"/>
            <a:ext cx="5117018" cy="6116656"/>
          </a:xfrm>
          <a:prstGeom prst="rect">
            <a:avLst/>
          </a:prstGeom>
          <a:noFill/>
        </p:spPr>
      </p:pic>
      <p:sp>
        <p:nvSpPr>
          <p:cNvPr id="3" name="Slide Number Placeholder 2" hidden="1">
            <a:extLst>
              <a:ext uri="{FF2B5EF4-FFF2-40B4-BE49-F238E27FC236}">
                <a16:creationId xmlns:a16="http://schemas.microsoft.com/office/drawing/2014/main" xmlns="" id="{635DD555-A4A8-4077-A15F-01D040C2FCB6}"/>
              </a:ext>
            </a:extLst>
          </p:cNvPr>
          <p:cNvSpPr>
            <a:spLocks noGrp="1"/>
          </p:cNvSpPr>
          <p:nvPr>
            <p:ph type="sldNum" sz="quarter" idx="12"/>
          </p:nvPr>
        </p:nvSpPr>
        <p:spPr/>
        <p:txBody>
          <a:bodyPr/>
          <a:lstStyle/>
          <a:p>
            <a:pPr>
              <a:spcAft>
                <a:spcPts val="600"/>
              </a:spcAft>
            </a:pPr>
            <a:fld id="{CA8D9AD5-F248-4919-864A-CFD76CC027D6}" type="slidenum">
              <a:rPr lang="en-US" smtClean="0"/>
              <a:pPr>
                <a:spcAft>
                  <a:spcPts val="600"/>
                </a:spcAft>
              </a:pPr>
              <a:t>15</a:t>
            </a:fld>
            <a:endParaRPr lang="en-US" dirty="0"/>
          </a:p>
        </p:txBody>
      </p:sp>
      <p:sp>
        <p:nvSpPr>
          <p:cNvPr id="4" name="Footer Placeholder 3">
            <a:extLst>
              <a:ext uri="{FF2B5EF4-FFF2-40B4-BE49-F238E27FC236}">
                <a16:creationId xmlns:a16="http://schemas.microsoft.com/office/drawing/2014/main" xmlns="" id="{A55E4EE1-91E1-4192-942E-2AF22B3DC430}"/>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29685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30AED3B-C42D-4CD1-88D3-1AC02A521893}"/>
              </a:ext>
            </a:extLst>
          </p:cNvPr>
          <p:cNvSpPr>
            <a:spLocks noGrp="1"/>
          </p:cNvSpPr>
          <p:nvPr>
            <p:ph type="title"/>
          </p:nvPr>
        </p:nvSpPr>
        <p:spPr>
          <a:xfrm>
            <a:off x="1341120" y="267335"/>
            <a:ext cx="9509760" cy="775653"/>
          </a:xfrm>
        </p:spPr>
        <p:txBody>
          <a:bodyPr/>
          <a:lstStyle/>
          <a:p>
            <a:r>
              <a:rPr lang="en-US" dirty="0"/>
              <a:t>Grand County – Recreation Assets Summary</a:t>
            </a:r>
          </a:p>
        </p:txBody>
      </p:sp>
      <p:sp>
        <p:nvSpPr>
          <p:cNvPr id="7" name="Title 1">
            <a:extLst>
              <a:ext uri="{FF2B5EF4-FFF2-40B4-BE49-F238E27FC236}">
                <a16:creationId xmlns:a16="http://schemas.microsoft.com/office/drawing/2014/main" xmlns="" id="{87229DFB-3F13-4A88-99A4-903CE4B96749}"/>
              </a:ext>
            </a:extLst>
          </p:cNvPr>
          <p:cNvSpPr txBox="1">
            <a:spLocks/>
          </p:cNvSpPr>
          <p:nvPr/>
        </p:nvSpPr>
        <p:spPr>
          <a:xfrm>
            <a:off x="506436" y="1042988"/>
            <a:ext cx="11685563" cy="531265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50,000+ average users on the Fraser River Trail (trail counts from 2016-2018)</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4.6million visitors to Rocky Mountain National Park (2019)</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1,031 miles of trails</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Epic Race Series, hosted by Winter Park Resort. The longest standing and largest mountain bike race series in CO</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National Sports Center for the Disabled national headquarters in Winter Park. Trails-based recreation facility near Winter Park Resort and a therapeutic riding program at Snow Mountain Ranch</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More Nordic trails and a longer Nordic season than anywhere else in North America</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The largest natural body of water in the state of CO (Grand Lake)</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The Continental Divide Trail runs from Berthoud Pass through the county and into Rocky Mountain National Park</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5 wilderness areas and 1 National Park</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2 downhill ski areas. 4 Nordic centers</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2 downhill bike parks (Winter Park &amp; Granby Ranch)</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One of the most popular backcountry ski areas in the state</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Natural hot springs at Hot Sulphur Springs</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Backcountry huts – High Lonesome and Broome Huts</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6 reservoirs open to water recreation</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Headwaters of the Colorado River with one of CO’s premier whitewater destinations in Gore Canyon</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Grand Lake and the northeast part of the county as “the snowmobiling capital of Colorado”</a:t>
            </a:r>
          </a:p>
          <a:p>
            <a:pPr marL="285750" indent="-285750">
              <a:buFont typeface="Arial" pitchFamily="34" charset="0"/>
              <a:buChar char="•"/>
            </a:pPr>
            <a:r>
              <a:rPr lang="en-US" sz="1800" dirty="0">
                <a:solidFill>
                  <a:srgbClr val="222222"/>
                </a:solidFill>
                <a:latin typeface="+mn-lt"/>
                <a:ea typeface="Times New Roman" panose="02020603050405020304" pitchFamily="18" charset="0"/>
                <a:cs typeface="Times New Roman" panose="02020603050405020304" pitchFamily="18" charset="0"/>
              </a:rPr>
              <a:t>Trailridge Road through RMNP is the highest continuous highway in the country</a:t>
            </a:r>
            <a:endParaRPr lang="en-US" sz="1100" dirty="0"/>
          </a:p>
        </p:txBody>
      </p:sp>
      <p:sp>
        <p:nvSpPr>
          <p:cNvPr id="2" name="Slide Number Placeholder 1">
            <a:extLst>
              <a:ext uri="{FF2B5EF4-FFF2-40B4-BE49-F238E27FC236}">
                <a16:creationId xmlns:a16="http://schemas.microsoft.com/office/drawing/2014/main" xmlns="" id="{0C865B09-9352-4266-9322-2B693C7B3AD6}"/>
              </a:ext>
            </a:extLst>
          </p:cNvPr>
          <p:cNvSpPr>
            <a:spLocks noGrp="1"/>
          </p:cNvSpPr>
          <p:nvPr>
            <p:ph type="sldNum" sz="quarter" idx="12"/>
          </p:nvPr>
        </p:nvSpPr>
        <p:spPr/>
        <p:txBody>
          <a:bodyPr/>
          <a:lstStyle/>
          <a:p>
            <a:fld id="{A0ECE5F2-81AA-4605-B028-6FBA391056AF}" type="slidenum">
              <a:rPr lang="en-US" smtClean="0"/>
              <a:t>16</a:t>
            </a:fld>
            <a:endParaRPr lang="en-US" dirty="0"/>
          </a:p>
        </p:txBody>
      </p:sp>
      <p:sp>
        <p:nvSpPr>
          <p:cNvPr id="3" name="Footer Placeholder 2">
            <a:extLst>
              <a:ext uri="{FF2B5EF4-FFF2-40B4-BE49-F238E27FC236}">
                <a16:creationId xmlns:a16="http://schemas.microsoft.com/office/drawing/2014/main" xmlns="" id="{1E5DFF5D-0CCB-4DDC-B220-4F4B146A0C0C}"/>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86850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338773"/>
            <a:ext cx="10850880" cy="1233424"/>
          </a:xfrm>
          <a:solidFill>
            <a:schemeClr val="accent3">
              <a:lumMod val="50000"/>
            </a:schemeClr>
          </a:solidFill>
        </p:spPr>
        <p:txBody>
          <a:bodyPr anchor="ctr">
            <a:normAutofit/>
          </a:bodyPr>
          <a:lstStyle/>
          <a:p>
            <a:r>
              <a:rPr lang="en-US" sz="4000" dirty="0">
                <a:solidFill>
                  <a:schemeClr val="bg1"/>
                </a:solidFill>
                <a:latin typeface="Calibri" panose="020F0502020204030204" pitchFamily="34" charset="0"/>
                <a:cs typeface="Times New Roman" panose="02020603050405020304" pitchFamily="18" charset="0"/>
              </a:rPr>
              <a:t>  Outdoor Recreation Tourism in Grand County</a:t>
            </a:r>
            <a:endParaRPr lang="en-US" sz="36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pic>
        <p:nvPicPr>
          <p:cNvPr id="17" name="Picture 16">
            <a:extLst>
              <a:ext uri="{FF2B5EF4-FFF2-40B4-BE49-F238E27FC236}">
                <a16:creationId xmlns:a16="http://schemas.microsoft.com/office/drawing/2014/main" xmlns="" id="{8AE525DB-401A-46F2-AE38-B559F101B7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14861" y="1969254"/>
            <a:ext cx="6421158" cy="4248182"/>
          </a:xfrm>
          <a:prstGeom prst="rect">
            <a:avLst/>
          </a:prstGeom>
        </p:spPr>
      </p:pic>
      <p:sp>
        <p:nvSpPr>
          <p:cNvPr id="3" name="Footer Placeholder 2">
            <a:extLst>
              <a:ext uri="{FF2B5EF4-FFF2-40B4-BE49-F238E27FC236}">
                <a16:creationId xmlns:a16="http://schemas.microsoft.com/office/drawing/2014/main" xmlns="" id="{66829BFC-B04C-4F30-9012-A07F7901C04A}"/>
              </a:ext>
            </a:extLst>
          </p:cNvPr>
          <p:cNvSpPr>
            <a:spLocks noGrp="1"/>
          </p:cNvSpPr>
          <p:nvPr>
            <p:ph type="ftr" sz="quarter" idx="11"/>
          </p:nvPr>
        </p:nvSpPr>
        <p:spPr/>
        <p:txBody>
          <a:bodyPr/>
          <a:lstStyle/>
          <a:p>
            <a:r>
              <a:rPr lang="en-US"/>
              <a:t>Summit Economics, LLC</a:t>
            </a:r>
            <a:endParaRPr lang="en-US" dirty="0"/>
          </a:p>
        </p:txBody>
      </p:sp>
      <p:sp>
        <p:nvSpPr>
          <p:cNvPr id="4" name="TextBox 3">
            <a:extLst>
              <a:ext uri="{FF2B5EF4-FFF2-40B4-BE49-F238E27FC236}">
                <a16:creationId xmlns:a16="http://schemas.microsoft.com/office/drawing/2014/main" xmlns="" id="{B13FF597-871E-4A45-82B4-334DA72810D1}"/>
              </a:ext>
            </a:extLst>
          </p:cNvPr>
          <p:cNvSpPr txBox="1"/>
          <p:nvPr/>
        </p:nvSpPr>
        <p:spPr>
          <a:xfrm>
            <a:off x="2214861" y="6277466"/>
            <a:ext cx="6421158" cy="276999"/>
          </a:xfrm>
          <a:prstGeom prst="rect">
            <a:avLst/>
          </a:prstGeom>
          <a:noFill/>
        </p:spPr>
        <p:txBody>
          <a:bodyPr wrap="square" rtlCol="0">
            <a:spAutoFit/>
          </a:bodyPr>
          <a:lstStyle/>
          <a:p>
            <a:pPr algn="ctr"/>
            <a:r>
              <a:rPr lang="en-US" sz="1200" dirty="0"/>
              <a:t>Bench trail in Rendezvous</a:t>
            </a:r>
          </a:p>
        </p:txBody>
      </p:sp>
    </p:spTree>
    <p:extLst>
      <p:ext uri="{BB962C8B-B14F-4D97-AF65-F5344CB8AC3E}">
        <p14:creationId xmlns:p14="http://schemas.microsoft.com/office/powerpoint/2010/main" val="14837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FF11C5F-89F5-4F65-AF3D-616EDB436F5F}"/>
              </a:ext>
            </a:extLst>
          </p:cNvPr>
          <p:cNvSpPr>
            <a:spLocks noGrp="1"/>
          </p:cNvSpPr>
          <p:nvPr>
            <p:ph type="title"/>
          </p:nvPr>
        </p:nvSpPr>
        <p:spPr>
          <a:xfrm>
            <a:off x="760412" y="685800"/>
            <a:ext cx="3324700" cy="1622013"/>
          </a:xfrm>
        </p:spPr>
        <p:txBody>
          <a:bodyPr vert="horz" lIns="91440" tIns="45720" rIns="91440" bIns="45720" rtlCol="0" anchor="b">
            <a:normAutofit/>
          </a:bodyPr>
          <a:lstStyle/>
          <a:p>
            <a:r>
              <a:rPr lang="en-US" sz="3600" dirty="0"/>
              <a:t>Methodology: Grand County Tourism</a:t>
            </a:r>
          </a:p>
        </p:txBody>
      </p:sp>
      <p:sp>
        <p:nvSpPr>
          <p:cNvPr id="5" name="Text Placeholder 2"/>
          <p:cNvSpPr>
            <a:spLocks noGrp="1"/>
          </p:cNvSpPr>
          <p:nvPr>
            <p:ph type="body" sz="half" idx="2"/>
          </p:nvPr>
        </p:nvSpPr>
        <p:spPr>
          <a:xfrm>
            <a:off x="760412" y="2676525"/>
            <a:ext cx="3200400" cy="1622012"/>
          </a:xfrm>
        </p:spPr>
        <p:txBody>
          <a:bodyPr vert="horz" lIns="91440" tIns="45720" rIns="91440" bIns="45720" rtlCol="0">
            <a:normAutofit/>
          </a:bodyPr>
          <a:lstStyle/>
          <a:p>
            <a:pPr marL="0" marR="0" indent="0">
              <a:lnSpc>
                <a:spcPct val="107000"/>
              </a:lnSpc>
              <a:spcBef>
                <a:spcPts val="0"/>
              </a:spcBef>
              <a:spcAft>
                <a:spcPts val="800"/>
              </a:spcAft>
              <a:buNone/>
            </a:pPr>
            <a:r>
              <a:rPr lang="en-US" sz="2000" b="1" i="1" dirty="0">
                <a:effectLst/>
                <a:latin typeface="Calibri" panose="020F0502020204030204" pitchFamily="34" charset="0"/>
                <a:ea typeface="Calibri" panose="020F0502020204030204" pitchFamily="34" charset="0"/>
                <a:cs typeface="Times New Roman" panose="02020603050405020304" pitchFamily="18" charset="0"/>
              </a:rPr>
              <a:t>“Document the size and type of tourism…”</a:t>
            </a:r>
            <a:endParaRPr lang="en-US" sz="2000" b="1" i="1" dirty="0"/>
          </a:p>
        </p:txBody>
      </p:sp>
      <p:sp>
        <p:nvSpPr>
          <p:cNvPr id="2" name="Slide Number Placeholder 1" hidden="1">
            <a:extLst>
              <a:ext uri="{FF2B5EF4-FFF2-40B4-BE49-F238E27FC236}">
                <a16:creationId xmlns:a16="http://schemas.microsoft.com/office/drawing/2014/main" xmlns="" id="{C99A5AFF-1489-429B-89E2-48E995CCFD9A}"/>
              </a:ext>
            </a:extLst>
          </p:cNvPr>
          <p:cNvSpPr>
            <a:spLocks noGrp="1"/>
          </p:cNvSpPr>
          <p:nvPr>
            <p:ph type="sldNum" sz="quarter" idx="12"/>
          </p:nvPr>
        </p:nvSpPr>
        <p:spPr>
          <a:xfrm>
            <a:off x="11366501" y="6457950"/>
            <a:ext cx="640080" cy="4000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8D9AD5-F248-4919-864A-CFD76CC027D6}" type="slidenum">
              <a:rPr kumimoji="0" lang="en-US" sz="12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dirty="0">
              <a:ln>
                <a:noFill/>
              </a:ln>
              <a:solidFill>
                <a:srgbClr val="E5E8E8"/>
              </a:solidFill>
              <a:effectLst/>
              <a:uLnTx/>
              <a:uFillTx/>
              <a:latin typeface="Corbel"/>
              <a:ea typeface="+mn-ea"/>
              <a:cs typeface="+mn-cs"/>
            </a:endParaRPr>
          </a:p>
        </p:txBody>
      </p:sp>
      <p:sp>
        <p:nvSpPr>
          <p:cNvPr id="8" name="Rectangle: Rounded Corners 7">
            <a:extLst>
              <a:ext uri="{FF2B5EF4-FFF2-40B4-BE49-F238E27FC236}">
                <a16:creationId xmlns:a16="http://schemas.microsoft.com/office/drawing/2014/main" xmlns="" id="{746FE839-E792-40FA-9173-76D42E7495D6}"/>
              </a:ext>
            </a:extLst>
          </p:cNvPr>
          <p:cNvSpPr/>
          <p:nvPr/>
        </p:nvSpPr>
        <p:spPr>
          <a:xfrm>
            <a:off x="4611689" y="429119"/>
            <a:ext cx="7239001" cy="5997117"/>
          </a:xfrm>
          <a:prstGeom prst="roundRect">
            <a:avLst>
              <a:gd name="adj" fmla="val 10000"/>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US" sz="1700" dirty="0"/>
              <a:t>The approach taken to identify the size and type of tourism used several data sources to obtain and validate findings. </a:t>
            </a:r>
          </a:p>
          <a:p>
            <a:endParaRPr lang="en-US" sz="1700" dirty="0"/>
          </a:p>
          <a:p>
            <a:r>
              <a:rPr lang="en-US" sz="1700" dirty="0"/>
              <a:t>The final tourism numbers were derived from SeeSource, a company contracted by the County to better understand visitation to Grand County using cell phone GPS data. </a:t>
            </a:r>
          </a:p>
          <a:p>
            <a:endParaRPr lang="en-US" sz="1700" dirty="0"/>
          </a:p>
          <a:p>
            <a:r>
              <a:rPr lang="en-US" sz="1700" dirty="0"/>
              <a:t>Any cellphone in the county, that is on, is captured in this data set. Using this data from cellphone users, and knowing the zip code associated with the phone, Summit could accurately estimate the number of people visiting, where they visited, where they were visiting from, and how long they stayed. </a:t>
            </a:r>
          </a:p>
          <a:p>
            <a:endParaRPr lang="en-US" sz="1700" dirty="0"/>
          </a:p>
          <a:p>
            <a:r>
              <a:rPr lang="en-US" sz="1700" dirty="0"/>
              <a:t>SeeSource looked at Grand County as a whole, the six major towns, and geographic regions of specific recreational value.</a:t>
            </a:r>
          </a:p>
          <a:p>
            <a:endParaRPr lang="en-US" sz="1700" dirty="0"/>
          </a:p>
          <a:p>
            <a:r>
              <a:rPr lang="en-US" sz="1700" dirty="0"/>
              <a:t>This information was checked against several other sources including data from Winter Park Resort, </a:t>
            </a:r>
            <a:r>
              <a:rPr lang="en-US" sz="1700" dirty="0" err="1"/>
              <a:t>CDoT</a:t>
            </a:r>
            <a:r>
              <a:rPr lang="en-US" sz="1700" dirty="0"/>
              <a:t>, Longwoods International (a leading tourism intelligence firm), the Outdoor Industry Association, and other research studies providing insight into outdoor tourism behavior. </a:t>
            </a:r>
          </a:p>
          <a:p>
            <a:endParaRPr lang="en-US" sz="1700" dirty="0"/>
          </a:p>
          <a:p>
            <a:endParaRPr lang="en-US" sz="1600" dirty="0"/>
          </a:p>
          <a:p>
            <a:endParaRPr lang="en-US" sz="1600" dirty="0"/>
          </a:p>
        </p:txBody>
      </p:sp>
      <p:sp>
        <p:nvSpPr>
          <p:cNvPr id="10" name="TextBox 9">
            <a:extLst>
              <a:ext uri="{FF2B5EF4-FFF2-40B4-BE49-F238E27FC236}">
                <a16:creationId xmlns:a16="http://schemas.microsoft.com/office/drawing/2014/main" xmlns="" id="{E0EA6206-EDB3-41FD-ADF4-C4AE6E09CBCB}"/>
              </a:ext>
            </a:extLst>
          </p:cNvPr>
          <p:cNvSpPr txBox="1"/>
          <p:nvPr/>
        </p:nvSpPr>
        <p:spPr>
          <a:xfrm>
            <a:off x="5314950" y="5903016"/>
            <a:ext cx="6195060" cy="461665"/>
          </a:xfrm>
          <a:prstGeom prst="rect">
            <a:avLst/>
          </a:prstGeom>
          <a:noFill/>
        </p:spPr>
        <p:txBody>
          <a:bodyPr wrap="square" rtlCol="0">
            <a:spAutoFit/>
          </a:bodyPr>
          <a:lstStyle/>
          <a:p>
            <a:r>
              <a:rPr lang="en-US" sz="1200" dirty="0"/>
              <a:t>* A detailed description of data and information sources, their limitations, and their uses is outlined in the appendices.</a:t>
            </a:r>
          </a:p>
        </p:txBody>
      </p:sp>
      <p:sp>
        <p:nvSpPr>
          <p:cNvPr id="3" name="Footer Placeholder 2">
            <a:extLst>
              <a:ext uri="{FF2B5EF4-FFF2-40B4-BE49-F238E27FC236}">
                <a16:creationId xmlns:a16="http://schemas.microsoft.com/office/drawing/2014/main" xmlns="" id="{D372BBC4-27AE-4A00-B7DF-6D26907F287B}"/>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4738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313645"/>
            <a:ext cx="3200400" cy="1066800"/>
          </a:xfrm>
        </p:spPr>
        <p:txBody>
          <a:bodyPr/>
          <a:lstStyle/>
          <a:p>
            <a:r>
              <a:rPr lang="en-US" dirty="0"/>
              <a:t>Grand County Tourism (2019)</a:t>
            </a:r>
          </a:p>
        </p:txBody>
      </p:sp>
      <p:sp>
        <p:nvSpPr>
          <p:cNvPr id="4" name="Text Placeholder 3"/>
          <p:cNvSpPr>
            <a:spLocks noGrp="1"/>
          </p:cNvSpPr>
          <p:nvPr>
            <p:ph type="body" sz="half" idx="2"/>
          </p:nvPr>
        </p:nvSpPr>
        <p:spPr>
          <a:xfrm>
            <a:off x="357187" y="1685925"/>
            <a:ext cx="4143375" cy="4915850"/>
          </a:xfrm>
        </p:spPr>
        <p:txBody>
          <a:bodyPr>
            <a:normAutofit/>
          </a:bodyPr>
          <a:lstStyle/>
          <a:p>
            <a:r>
              <a:rPr lang="en-US" dirty="0"/>
              <a:t>Given the unique situation caused by the COVID-19 pandemic, 2019 was the year chosen for analysis, with the assumption that represents ‘normal’ times (though, as we’ll see when we review insights from COVID-19 later, 2020 was a record-breaking year). </a:t>
            </a:r>
          </a:p>
          <a:p>
            <a:r>
              <a:rPr lang="en-US" dirty="0"/>
              <a:t>According to the data collected, and accounting for visitation of friends and family unrelated to outdoor recreation, we find just over 2 million tourists visit Grand County throughout the year. </a:t>
            </a:r>
          </a:p>
          <a:p>
            <a:r>
              <a:rPr lang="en-US" dirty="0"/>
              <a:t>Those who stay overnight do so for an average of 3.5 days, meaning Grand County received a total 4.5 million tourist visit-days in 2019 .</a:t>
            </a:r>
          </a:p>
          <a:p>
            <a:r>
              <a:rPr lang="en-US" dirty="0"/>
              <a:t>Summer visitation accounts for between 56% of annual visitation-days, while day and overnight stays are 51% and 49%, respectively. </a:t>
            </a:r>
          </a:p>
        </p:txBody>
      </p:sp>
      <p:sp>
        <p:nvSpPr>
          <p:cNvPr id="3" name="TextBox 2">
            <a:extLst>
              <a:ext uri="{FF2B5EF4-FFF2-40B4-BE49-F238E27FC236}">
                <a16:creationId xmlns:a16="http://schemas.microsoft.com/office/drawing/2014/main" xmlns="" id="{F39016E4-E6C6-4791-90EE-AB82825EE3C3}"/>
              </a:ext>
            </a:extLst>
          </p:cNvPr>
          <p:cNvSpPr txBox="1"/>
          <p:nvPr/>
        </p:nvSpPr>
        <p:spPr>
          <a:xfrm>
            <a:off x="9856519" y="6601775"/>
            <a:ext cx="2113808" cy="276999"/>
          </a:xfrm>
          <a:prstGeom prst="rect">
            <a:avLst/>
          </a:prstGeom>
          <a:noFill/>
        </p:spPr>
        <p:txBody>
          <a:bodyPr wrap="square" rtlCol="0">
            <a:spAutoFit/>
          </a:bodyPr>
          <a:lstStyle/>
          <a:p>
            <a:r>
              <a:rPr lang="en-US" sz="1200" dirty="0"/>
              <a:t>Summit Economics</a:t>
            </a:r>
          </a:p>
        </p:txBody>
      </p:sp>
      <p:graphicFrame>
        <p:nvGraphicFramePr>
          <p:cNvPr id="9" name="Table 8">
            <a:extLst>
              <a:ext uri="{FF2B5EF4-FFF2-40B4-BE49-F238E27FC236}">
                <a16:creationId xmlns:a16="http://schemas.microsoft.com/office/drawing/2014/main" xmlns="" id="{C2754C24-9754-497C-B2F3-C784F22F8AB9}"/>
              </a:ext>
            </a:extLst>
          </p:cNvPr>
          <p:cNvGraphicFramePr>
            <a:graphicFrameLocks noGrp="1"/>
          </p:cNvGraphicFramePr>
          <p:nvPr>
            <p:extLst>
              <p:ext uri="{D42A27DB-BD31-4B8C-83A1-F6EECF244321}">
                <p14:modId xmlns:p14="http://schemas.microsoft.com/office/powerpoint/2010/main" val="4009501181"/>
              </p:ext>
            </p:extLst>
          </p:nvPr>
        </p:nvGraphicFramePr>
        <p:xfrm>
          <a:off x="5307652" y="415636"/>
          <a:ext cx="6527161" cy="3998418"/>
        </p:xfrm>
        <a:graphic>
          <a:graphicData uri="http://schemas.openxmlformats.org/drawingml/2006/table">
            <a:tbl>
              <a:tblPr>
                <a:tableStyleId>{793D81CF-94F2-401A-BA57-92F5A7B2D0C5}</a:tableStyleId>
              </a:tblPr>
              <a:tblGrid>
                <a:gridCol w="521267">
                  <a:extLst>
                    <a:ext uri="{9D8B030D-6E8A-4147-A177-3AD203B41FA5}">
                      <a16:colId xmlns:a16="http://schemas.microsoft.com/office/drawing/2014/main" xmlns="" val="2747440648"/>
                    </a:ext>
                  </a:extLst>
                </a:gridCol>
                <a:gridCol w="3588855">
                  <a:extLst>
                    <a:ext uri="{9D8B030D-6E8A-4147-A177-3AD203B41FA5}">
                      <a16:colId xmlns:a16="http://schemas.microsoft.com/office/drawing/2014/main" xmlns="" val="3139585207"/>
                    </a:ext>
                  </a:extLst>
                </a:gridCol>
                <a:gridCol w="724812">
                  <a:extLst>
                    <a:ext uri="{9D8B030D-6E8A-4147-A177-3AD203B41FA5}">
                      <a16:colId xmlns:a16="http://schemas.microsoft.com/office/drawing/2014/main" xmlns="" val="1104225687"/>
                    </a:ext>
                  </a:extLst>
                </a:gridCol>
                <a:gridCol w="1692227">
                  <a:extLst>
                    <a:ext uri="{9D8B030D-6E8A-4147-A177-3AD203B41FA5}">
                      <a16:colId xmlns:a16="http://schemas.microsoft.com/office/drawing/2014/main" xmlns="" val="280439922"/>
                    </a:ext>
                  </a:extLst>
                </a:gridCol>
              </a:tblGrid>
              <a:tr h="861888">
                <a:tc gridSpan="2">
                  <a:txBody>
                    <a:bodyPr/>
                    <a:lstStyle/>
                    <a:p>
                      <a:pPr algn="l" fontAlgn="b"/>
                      <a:endParaRPr lang="en-US" sz="1800" b="0" i="0" u="none" strike="noStrike" dirty="0">
                        <a:solidFill>
                          <a:schemeClr val="bg1"/>
                        </a:solidFill>
                        <a:effectLst/>
                        <a:latin typeface="+mn-lt"/>
                      </a:endParaRPr>
                    </a:p>
                    <a:p>
                      <a:pPr algn="l" fontAlgn="b"/>
                      <a:r>
                        <a:rPr lang="en-US" sz="2400" b="0" i="0" u="none" strike="noStrike" dirty="0">
                          <a:solidFill>
                            <a:schemeClr val="bg1"/>
                          </a:solidFill>
                          <a:effectLst/>
                          <a:latin typeface="+mn-lt"/>
                        </a:rPr>
                        <a:t>    Grand County Tourism (2019)</a:t>
                      </a:r>
                    </a:p>
                    <a:p>
                      <a:pPr algn="l" fontAlgn="b"/>
                      <a:endParaRPr lang="en-US" sz="2000" b="0" i="0" u="none" strike="noStrike" dirty="0">
                        <a:solidFill>
                          <a:schemeClr val="bg1"/>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hMerge="1">
                  <a:txBody>
                    <a:bodyPr/>
                    <a:lstStyle/>
                    <a:p>
                      <a:endParaRPr lang="en-US"/>
                    </a:p>
                  </a:txBody>
                  <a:tcPr/>
                </a:tc>
                <a:tc>
                  <a:txBody>
                    <a:bodyPr/>
                    <a:lstStyle/>
                    <a:p>
                      <a:pPr algn="l" fontAlgn="ctr"/>
                      <a:endParaRPr lang="en-US" sz="2000" b="0" i="0" u="none" strike="noStrike" dirty="0">
                        <a:solidFill>
                          <a:schemeClr val="bg1"/>
                        </a:solidFill>
                        <a:effectLst/>
                        <a:latin typeface="+mn-lt"/>
                      </a:endParaRPr>
                    </a:p>
                  </a:txBody>
                  <a:tcPr marL="85725" marR="0" marT="0" marB="0" anchor="ct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tc>
                  <a:txBody>
                    <a:bodyPr/>
                    <a:lstStyle/>
                    <a:p>
                      <a:pPr algn="l" fontAlgn="b"/>
                      <a:endParaRPr lang="en-US" sz="2000" b="0" i="0" u="none" strike="noStrike" dirty="0">
                        <a:solidFill>
                          <a:schemeClr val="bg1"/>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2160822834"/>
                  </a:ext>
                </a:extLst>
              </a:tr>
              <a:tr h="458123">
                <a:tc gridSpan="2">
                  <a:txBody>
                    <a:bodyPr/>
                    <a:lstStyle/>
                    <a:p>
                      <a:pPr algn="l" fontAlgn="b"/>
                      <a:r>
                        <a:rPr lang="en-US" sz="2000" b="1" u="none" strike="noStrike" dirty="0">
                          <a:effectLst/>
                          <a:latin typeface="+mn-lt"/>
                        </a:rPr>
                        <a:t>  Winter (Nov - Apr)</a:t>
                      </a:r>
                      <a:endParaRPr lang="en-US" sz="2000" b="1"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l" fontAlgn="ctr"/>
                      <a:endParaRPr lang="en-US" sz="2000" b="1" i="0" u="none" strike="noStrike" dirty="0">
                        <a:solidFill>
                          <a:srgbClr val="000000"/>
                        </a:solidFill>
                        <a:effectLst/>
                        <a:latin typeface="+mn-lt"/>
                      </a:endParaRPr>
                    </a:p>
                  </a:txBody>
                  <a:tcPr marL="85725" marR="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b="1" u="none" strike="noStrike" dirty="0">
                          <a:effectLst/>
                          <a:latin typeface="+mn-lt"/>
                        </a:rPr>
                        <a:t>      880,729 </a:t>
                      </a:r>
                      <a:endParaRPr lang="en-US" sz="2000" b="1" i="0" u="none" strike="noStrike" dirty="0">
                        <a:solidFill>
                          <a:srgbClr val="00000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26299403"/>
                  </a:ext>
                </a:extLst>
              </a:tr>
              <a:tr h="458123">
                <a:tc>
                  <a:txBody>
                    <a:bodyPr/>
                    <a:lstStyle/>
                    <a:p>
                      <a:pPr algn="ctr" fontAlgn="b"/>
                      <a:endParaRPr lang="en-US" sz="20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Day</a:t>
                      </a:r>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      504,477 </a:t>
                      </a:r>
                      <a:endParaRPr lang="en-US" sz="2000" b="0" i="0" u="none" strike="noStrike" dirty="0">
                        <a:solidFill>
                          <a:srgbClr val="00000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666380470"/>
                  </a:ext>
                </a:extLst>
              </a:tr>
              <a:tr h="458123">
                <a:tc>
                  <a:txBody>
                    <a:bodyPr/>
                    <a:lstStyle/>
                    <a:p>
                      <a:pPr algn="l" fontAlgn="b"/>
                      <a:endParaRPr lang="en-US" sz="20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Overnight</a:t>
                      </a:r>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ctr"/>
                      <a:r>
                        <a:rPr lang="en-US" sz="2000" u="none" strike="noStrike" dirty="0">
                          <a:effectLst/>
                          <a:latin typeface="+mn-lt"/>
                        </a:rPr>
                        <a:t>      380,571 </a:t>
                      </a:r>
                      <a:endParaRPr lang="en-US" sz="2000" b="0" i="0" u="none" strike="noStrike" dirty="0">
                        <a:solidFill>
                          <a:srgbClr val="000000"/>
                        </a:solidFill>
                        <a:effectLst/>
                        <a:latin typeface="+mn-lt"/>
                      </a:endParaRPr>
                    </a:p>
                  </a:txBody>
                  <a:tcPr marL="0" marR="0" marT="0" marB="0" anchor="ctr">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3797322778"/>
                  </a:ext>
                </a:extLst>
              </a:tr>
              <a:tr h="278028">
                <a:tc>
                  <a:txBody>
                    <a:bodyPr/>
                    <a:lstStyle/>
                    <a:p>
                      <a:pPr algn="l" fontAlgn="b"/>
                      <a:endParaRPr lang="en-US" sz="20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ctr" fontAlgn="b"/>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endParaRPr lang="en-US" sz="2000" b="0" i="0" u="none" strike="noStrike" dirty="0">
                        <a:solidFill>
                          <a:srgbClr val="00000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70591347"/>
                  </a:ext>
                </a:extLst>
              </a:tr>
              <a:tr h="458123">
                <a:tc gridSpan="2">
                  <a:txBody>
                    <a:bodyPr/>
                    <a:lstStyle/>
                    <a:p>
                      <a:pPr algn="l" fontAlgn="b"/>
                      <a:r>
                        <a:rPr lang="en-US" sz="2000" b="1" u="none" strike="noStrike" dirty="0">
                          <a:effectLst/>
                          <a:latin typeface="+mn-lt"/>
                        </a:rPr>
                        <a:t>  Summer (May - Oct)</a:t>
                      </a:r>
                      <a:endParaRPr lang="en-US" sz="2000" b="1"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a:txBody>
                    <a:bodyPr/>
                    <a:lstStyle/>
                    <a:p>
                      <a:pPr algn="ctr" fontAlgn="b"/>
                      <a:endParaRPr lang="en-US" sz="2000" b="1"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fontAlgn="b"/>
                      <a:r>
                        <a:rPr lang="en-US" sz="2000" b="1" u="none" strike="noStrike" dirty="0">
                          <a:effectLst/>
                          <a:latin typeface="+mn-lt"/>
                        </a:rPr>
                        <a:t>   1,120,927 </a:t>
                      </a:r>
                      <a:endParaRPr lang="en-US" sz="2000" b="1" i="0" u="none" strike="noStrike" dirty="0">
                        <a:solidFill>
                          <a:srgbClr val="00000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571248321"/>
                  </a:ext>
                </a:extLst>
              </a:tr>
              <a:tr h="458123">
                <a:tc>
                  <a:txBody>
                    <a:bodyPr/>
                    <a:lstStyle/>
                    <a:p>
                      <a:pPr algn="l" fontAlgn="b"/>
                      <a:endParaRPr lang="en-US" sz="20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Day</a:t>
                      </a:r>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endParaRPr lang="en-US" sz="2000" b="0" i="0" u="none" strike="noStrike" dirty="0">
                        <a:solidFill>
                          <a:srgbClr val="000000"/>
                        </a:solidFill>
                        <a:effectLst/>
                        <a:latin typeface="+mn-lt"/>
                      </a:endParaRPr>
                    </a:p>
                  </a:txBody>
                  <a:tcPr marL="0" marR="0" marT="0" marB="0" anchor="b">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      571,259 </a:t>
                      </a:r>
                      <a:endParaRPr lang="en-US" sz="2000" b="0" i="0" u="none" strike="noStrike" dirty="0">
                        <a:solidFill>
                          <a:srgbClr val="00000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2749530664"/>
                  </a:ext>
                </a:extLst>
              </a:tr>
              <a:tr h="458123">
                <a:tc>
                  <a:txBody>
                    <a:bodyPr/>
                    <a:lstStyle/>
                    <a:p>
                      <a:pPr algn="l" fontAlgn="b"/>
                      <a:endParaRPr lang="en-US" sz="2000" b="0" i="0" u="none" strike="noStrike" dirty="0">
                        <a:solidFill>
                          <a:srgbClr val="000000"/>
                        </a:solidFill>
                        <a:effectLst/>
                        <a:latin typeface="+mn-lt"/>
                      </a:endParaRPr>
                    </a:p>
                  </a:txBody>
                  <a:tcPr marL="0" marR="0" marT="0" marB="0" anchor="b">
                    <a:lnL w="12700" cap="flat" cmpd="sng" algn="ctr">
                      <a:solidFill>
                        <a:schemeClr val="tx1"/>
                      </a:solid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Overnight</a:t>
                      </a:r>
                      <a:endParaRPr lang="en-US" sz="2000" b="0" i="0" u="none" strike="noStrike" dirty="0">
                        <a:solidFill>
                          <a:srgbClr val="000000"/>
                        </a:solidFill>
                        <a:effectLst/>
                        <a:latin typeface="+mn-lt"/>
                      </a:endParaRPr>
                    </a:p>
                  </a:txBody>
                  <a:tcPr marL="0" marR="0" marT="0" marB="0"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endParaRPr lang="en-US" sz="2000" b="0" i="0" u="none" strike="noStrike" dirty="0">
                        <a:solidFill>
                          <a:srgbClr val="000000"/>
                        </a:solidFill>
                        <a:effectLst/>
                        <a:latin typeface="+mn-lt"/>
                      </a:endParaRPr>
                    </a:p>
                  </a:txBody>
                  <a:tcPr marL="0" marR="0" marT="0" marB="0" anchor="b">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l" fontAlgn="b"/>
                      <a:r>
                        <a:rPr lang="en-US" sz="2000" u="none" strike="noStrike" dirty="0">
                          <a:effectLst/>
                          <a:latin typeface="+mn-lt"/>
                        </a:rPr>
                        <a:t>      549,668 </a:t>
                      </a:r>
                      <a:endParaRPr lang="en-US" sz="2000" b="0" i="0" u="none" strike="noStrike" dirty="0">
                        <a:solidFill>
                          <a:srgbClr val="000000"/>
                        </a:solidFill>
                        <a:effectLst/>
                        <a:latin typeface="+mn-lt"/>
                      </a:endParaRPr>
                    </a:p>
                  </a:txBody>
                  <a:tcPr marL="0" marR="0" marT="0" marB="0" anchor="b">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219393464"/>
                  </a:ext>
                </a:extLst>
              </a:tr>
            </a:tbl>
          </a:graphicData>
        </a:graphic>
      </p:graphicFrame>
      <p:graphicFrame>
        <p:nvGraphicFramePr>
          <p:cNvPr id="10" name="Table 9">
            <a:extLst>
              <a:ext uri="{FF2B5EF4-FFF2-40B4-BE49-F238E27FC236}">
                <a16:creationId xmlns:a16="http://schemas.microsoft.com/office/drawing/2014/main" xmlns="" id="{81B70CF7-4425-4C77-A6EC-C3F4442C2CEF}"/>
              </a:ext>
            </a:extLst>
          </p:cNvPr>
          <p:cNvGraphicFramePr>
            <a:graphicFrameLocks noGrp="1"/>
          </p:cNvGraphicFramePr>
          <p:nvPr>
            <p:extLst>
              <p:ext uri="{D42A27DB-BD31-4B8C-83A1-F6EECF244321}">
                <p14:modId xmlns:p14="http://schemas.microsoft.com/office/powerpoint/2010/main" val="3179112912"/>
              </p:ext>
            </p:extLst>
          </p:nvPr>
        </p:nvGraphicFramePr>
        <p:xfrm>
          <a:off x="5307652" y="4704721"/>
          <a:ext cx="6527161" cy="1593668"/>
        </p:xfrm>
        <a:graphic>
          <a:graphicData uri="http://schemas.openxmlformats.org/drawingml/2006/table">
            <a:tbl>
              <a:tblPr firstRow="1" bandRow="1">
                <a:solidFill>
                  <a:schemeClr val="bg1"/>
                </a:solidFill>
                <a:tableStyleId>{793D81CF-94F2-401A-BA57-92F5A7B2D0C5}</a:tableStyleId>
              </a:tblPr>
              <a:tblGrid>
                <a:gridCol w="6527161">
                  <a:extLst>
                    <a:ext uri="{9D8B030D-6E8A-4147-A177-3AD203B41FA5}">
                      <a16:colId xmlns:a16="http://schemas.microsoft.com/office/drawing/2014/main" xmlns="" val="3422470351"/>
                    </a:ext>
                  </a:extLst>
                </a:gridCol>
              </a:tblGrid>
              <a:tr h="651334">
                <a:tc>
                  <a:txBody>
                    <a:bodyPr/>
                    <a:lstStyle/>
                    <a:p>
                      <a:pPr algn="l" fontAlgn="b"/>
                      <a:r>
                        <a:rPr lang="en-US" sz="2400" b="0" u="none" strike="noStrike" cap="none" spc="0" dirty="0">
                          <a:solidFill>
                            <a:schemeClr val="bg1"/>
                          </a:solidFill>
                          <a:effectLst/>
                        </a:rPr>
                        <a:t>Grand County Visit-days (2019)</a:t>
                      </a:r>
                      <a:endParaRPr lang="en-US" sz="2400" b="0" i="0" u="none" strike="noStrike" cap="none" spc="0" dirty="0">
                        <a:solidFill>
                          <a:schemeClr val="bg1"/>
                        </a:solidFill>
                        <a:effectLst/>
                        <a:latin typeface="Calibri" panose="020F0502020204030204" pitchFamily="34" charset="0"/>
                      </a:endParaRPr>
                    </a:p>
                  </a:txBody>
                  <a:tcPr marL="280198" marR="0" marT="215537" marB="21553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2"/>
                    </a:solidFill>
                  </a:tcPr>
                </a:tc>
                <a:extLst>
                  <a:ext uri="{0D108BD9-81ED-4DB2-BD59-A6C34878D82A}">
                    <a16:rowId xmlns:a16="http://schemas.microsoft.com/office/drawing/2014/main" xmlns="" val="3896051591"/>
                  </a:ext>
                </a:extLst>
              </a:tr>
              <a:tr h="651334">
                <a:tc>
                  <a:txBody>
                    <a:bodyPr/>
                    <a:lstStyle/>
                    <a:p>
                      <a:pPr algn="ctr" fontAlgn="b"/>
                      <a:r>
                        <a:rPr lang="en-US" sz="2400" b="0" u="none" strike="noStrike" cap="none" spc="0" dirty="0">
                          <a:solidFill>
                            <a:schemeClr val="tx1"/>
                          </a:solidFill>
                          <a:effectLst/>
                        </a:rPr>
                        <a:t>4,499,496</a:t>
                      </a:r>
                      <a:endParaRPr lang="en-US" sz="2800" b="0" i="0" u="none" strike="noStrike" cap="none" spc="0" dirty="0">
                        <a:solidFill>
                          <a:schemeClr val="tx1"/>
                        </a:solidFill>
                        <a:effectLst/>
                        <a:latin typeface="Calibri" panose="020F0502020204030204" pitchFamily="34" charset="0"/>
                      </a:endParaRPr>
                    </a:p>
                  </a:txBody>
                  <a:tcPr marL="280198" marR="0" marT="215537" marB="215537" anchor="b">
                    <a:lnL w="19050" cap="flat" cmpd="sng" algn="ctr">
                      <a:solidFill>
                        <a:schemeClr val="tx1"/>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xmlns="" val="2359974077"/>
                  </a:ext>
                </a:extLst>
              </a:tr>
            </a:tbl>
          </a:graphicData>
        </a:graphic>
      </p:graphicFrame>
      <p:sp>
        <p:nvSpPr>
          <p:cNvPr id="5" name="Slide Number Placeholder 4">
            <a:extLst>
              <a:ext uri="{FF2B5EF4-FFF2-40B4-BE49-F238E27FC236}">
                <a16:creationId xmlns:a16="http://schemas.microsoft.com/office/drawing/2014/main" xmlns="" id="{E6217E4E-2C4D-4DE4-A881-A45FF54E3483}"/>
              </a:ext>
            </a:extLst>
          </p:cNvPr>
          <p:cNvSpPr>
            <a:spLocks noGrp="1"/>
          </p:cNvSpPr>
          <p:nvPr>
            <p:ph type="sldNum" sz="quarter" idx="12"/>
          </p:nvPr>
        </p:nvSpPr>
        <p:spPr/>
        <p:txBody>
          <a:bodyPr/>
          <a:lstStyle/>
          <a:p>
            <a:fld id="{CA8D9AD5-F248-4919-864A-CFD76CC027D6}" type="slidenum">
              <a:rPr lang="en-US" smtClean="0"/>
              <a:pPr/>
              <a:t>19</a:t>
            </a:fld>
            <a:endParaRPr lang="en-US" dirty="0"/>
          </a:p>
        </p:txBody>
      </p:sp>
      <p:sp>
        <p:nvSpPr>
          <p:cNvPr id="6" name="Footer Placeholder 5">
            <a:extLst>
              <a:ext uri="{FF2B5EF4-FFF2-40B4-BE49-F238E27FC236}">
                <a16:creationId xmlns:a16="http://schemas.microsoft.com/office/drawing/2014/main" xmlns="" id="{C1880297-B302-4AE2-8B9F-19980ACEF67C}"/>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19569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0631635-F786-4006-B518-C89031F3BF8A}"/>
              </a:ext>
            </a:extLst>
          </p:cNvPr>
          <p:cNvSpPr txBox="1"/>
          <p:nvPr/>
        </p:nvSpPr>
        <p:spPr>
          <a:xfrm>
            <a:off x="0" y="0"/>
            <a:ext cx="12192000"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pic>
        <p:nvPicPr>
          <p:cNvPr id="5" name="Picture 4">
            <a:extLst>
              <a:ext uri="{FF2B5EF4-FFF2-40B4-BE49-F238E27FC236}">
                <a16:creationId xmlns:a16="http://schemas.microsoft.com/office/drawing/2014/main" xmlns="" id="{B988FD41-D462-41FF-9B63-CB5793D6F51A}"/>
              </a:ext>
            </a:extLst>
          </p:cNvPr>
          <p:cNvPicPr>
            <a:picLocks noChangeAspect="1"/>
          </p:cNvPicPr>
          <p:nvPr/>
        </p:nvPicPr>
        <p:blipFill>
          <a:blip r:embed="rId2"/>
          <a:stretch>
            <a:fillRect/>
          </a:stretch>
        </p:blipFill>
        <p:spPr>
          <a:xfrm>
            <a:off x="4131382" y="2074876"/>
            <a:ext cx="3929236" cy="1564987"/>
          </a:xfrm>
          <a:prstGeom prst="rect">
            <a:avLst/>
          </a:prstGeom>
        </p:spPr>
      </p:pic>
      <p:sp>
        <p:nvSpPr>
          <p:cNvPr id="6" name="Oval 5">
            <a:extLst>
              <a:ext uri="{FF2B5EF4-FFF2-40B4-BE49-F238E27FC236}">
                <a16:creationId xmlns:a16="http://schemas.microsoft.com/office/drawing/2014/main" xmlns="" id="{DDB28847-0A4A-4FEE-B77C-E63AE2A37EA0}"/>
              </a:ext>
            </a:extLst>
          </p:cNvPr>
          <p:cNvSpPr/>
          <p:nvPr/>
        </p:nvSpPr>
        <p:spPr>
          <a:xfrm>
            <a:off x="5797254" y="4111870"/>
            <a:ext cx="610133" cy="5818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11" name="Straight Connector 10">
            <a:extLst>
              <a:ext uri="{FF2B5EF4-FFF2-40B4-BE49-F238E27FC236}">
                <a16:creationId xmlns:a16="http://schemas.microsoft.com/office/drawing/2014/main" xmlns="" id="{A92F1B70-6009-4CFE-93BD-B5FCB5215857}"/>
              </a:ext>
            </a:extLst>
          </p:cNvPr>
          <p:cNvCxnSpPr/>
          <p:nvPr/>
        </p:nvCxnSpPr>
        <p:spPr>
          <a:xfrm>
            <a:off x="6742456"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5EAC549-7692-475B-A8B8-C216EBEB86B5}"/>
              </a:ext>
            </a:extLst>
          </p:cNvPr>
          <p:cNvCxnSpPr/>
          <p:nvPr/>
        </p:nvCxnSpPr>
        <p:spPr>
          <a:xfrm>
            <a:off x="2813220"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78F9235-C871-4469-8C27-D767C93E1E17}"/>
              </a:ext>
            </a:extLst>
          </p:cNvPr>
          <p:cNvSpPr txBox="1"/>
          <p:nvPr/>
        </p:nvSpPr>
        <p:spPr>
          <a:xfrm>
            <a:off x="1139868" y="4867938"/>
            <a:ext cx="10108505"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Summit Economics, LLC provides research and consulting services in applied socio-economics, public policy, market research, economic impact analysis, real estate research, urban economics, and strategy development. Our most frequent engagements support decision-making, quantify visioning and planning, develop performance metrics, or assist with risk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The firm specializes in empirical research and rigorous analysis to provide objective and quantifiable support for sound decision making.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404040"/>
                </a:solidFill>
                <a:effectLst/>
                <a:uLnTx/>
                <a:uFillTx/>
                <a:latin typeface="Corbel"/>
                <a:ea typeface="+mn-ea"/>
                <a:cs typeface="+mn-cs"/>
              </a:rPr>
              <a:t>For more information, please visit </a:t>
            </a:r>
            <a:r>
              <a:rPr kumimoji="0" lang="en-US" sz="1500" b="0" i="0" u="none" strike="noStrike" kern="1200" cap="none" spc="0" normalizeH="0" baseline="0" noProof="0" dirty="0">
                <a:ln>
                  <a:noFill/>
                </a:ln>
                <a:solidFill>
                  <a:srgbClr val="404040"/>
                </a:solidFill>
                <a:effectLst/>
                <a:uLnTx/>
                <a:uFillTx/>
                <a:latin typeface="Corbel"/>
                <a:ea typeface="+mn-ea"/>
                <a:cs typeface="+mn-cs"/>
                <a:hlinkClick r:id="rId3"/>
              </a:rPr>
              <a:t>www.SummitEconomics.com</a:t>
            </a:r>
            <a:r>
              <a:rPr kumimoji="0" lang="en-US" sz="1500" b="0" i="0" u="none" strike="noStrike" kern="1200" cap="none" spc="0" normalizeH="0" baseline="0" noProof="0" dirty="0">
                <a:ln>
                  <a:noFill/>
                </a:ln>
                <a:solidFill>
                  <a:srgbClr val="404040"/>
                </a:solidFill>
                <a:effectLst/>
                <a:uLnTx/>
                <a:uFillTx/>
                <a:latin typeface="Corbel"/>
                <a:ea typeface="+mn-ea"/>
                <a:cs typeface="+mn-cs"/>
              </a:rPr>
              <a:t>, or email </a:t>
            </a:r>
            <a:r>
              <a:rPr kumimoji="0" lang="en-US" sz="1500" b="0" i="0" u="none" strike="noStrike" kern="1200" cap="none" spc="0" normalizeH="0" baseline="0" noProof="0" dirty="0">
                <a:ln>
                  <a:noFill/>
                </a:ln>
                <a:solidFill>
                  <a:srgbClr val="404040"/>
                </a:solidFill>
                <a:effectLst/>
                <a:uLnTx/>
                <a:uFillTx/>
                <a:latin typeface="Corbel"/>
                <a:ea typeface="+mn-ea"/>
                <a:cs typeface="+mn-cs"/>
                <a:hlinkClick r:id="rId4"/>
              </a:rPr>
              <a:t>tom@SummitEconomics.com</a:t>
            </a: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p:txBody>
      </p:sp>
      <p:pic>
        <p:nvPicPr>
          <p:cNvPr id="16" name="Picture 15" descr="A close - up of a sign&#10;&#10;Description automatically generated with medium confidence">
            <a:extLst>
              <a:ext uri="{FF2B5EF4-FFF2-40B4-BE49-F238E27FC236}">
                <a16:creationId xmlns:a16="http://schemas.microsoft.com/office/drawing/2014/main" xmlns="" id="{51DB3EFD-3FFB-4D3B-AB1A-84874DD4A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535" y="250313"/>
            <a:ext cx="1585438" cy="1295293"/>
          </a:xfrm>
          <a:prstGeom prst="rect">
            <a:avLst/>
          </a:prstGeom>
        </p:spPr>
      </p:pic>
      <p:sp>
        <p:nvSpPr>
          <p:cNvPr id="19" name="AutoShape 2">
            <a:extLst>
              <a:ext uri="{FF2B5EF4-FFF2-40B4-BE49-F238E27FC236}">
                <a16:creationId xmlns:a16="http://schemas.microsoft.com/office/drawing/2014/main" xmlns="" id="{ACD7464F-4584-413A-BB37-5CC56D8E18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19938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5DC2A898-401A-44D3-84DC-3221C5429CD9}"/>
              </a:ext>
            </a:extLst>
          </p:cNvPr>
          <p:cNvSpPr>
            <a:spLocks noGrp="1"/>
          </p:cNvSpPr>
          <p:nvPr>
            <p:ph type="title"/>
          </p:nvPr>
        </p:nvSpPr>
        <p:spPr>
          <a:xfrm>
            <a:off x="411480" y="283684"/>
            <a:ext cx="9509760" cy="861378"/>
          </a:xfrm>
        </p:spPr>
        <p:txBody>
          <a:bodyPr/>
          <a:lstStyle/>
          <a:p>
            <a:r>
              <a:rPr lang="en-US" dirty="0"/>
              <a:t>Weekly Grand County Visitation (2019)</a:t>
            </a:r>
          </a:p>
        </p:txBody>
      </p:sp>
      <p:pic>
        <p:nvPicPr>
          <p:cNvPr id="3" name="Picture 2">
            <a:extLst>
              <a:ext uri="{FF2B5EF4-FFF2-40B4-BE49-F238E27FC236}">
                <a16:creationId xmlns:a16="http://schemas.microsoft.com/office/drawing/2014/main" xmlns="" id="{CC863145-6910-41C5-A860-59060E736EB8}"/>
              </a:ext>
            </a:extLst>
          </p:cNvPr>
          <p:cNvPicPr>
            <a:picLocks noChangeAspect="1"/>
          </p:cNvPicPr>
          <p:nvPr/>
        </p:nvPicPr>
        <p:blipFill>
          <a:blip r:embed="rId2"/>
          <a:stretch>
            <a:fillRect/>
          </a:stretch>
        </p:blipFill>
        <p:spPr>
          <a:xfrm>
            <a:off x="226484" y="1447800"/>
            <a:ext cx="11777254" cy="4695827"/>
          </a:xfrm>
          <a:prstGeom prst="rect">
            <a:avLst/>
          </a:prstGeom>
          <a:noFill/>
          <a:ln>
            <a:solidFill>
              <a:schemeClr val="tx2">
                <a:lumMod val="40000"/>
                <a:lumOff val="60000"/>
              </a:schemeClr>
            </a:solidFill>
          </a:ln>
        </p:spPr>
      </p:pic>
      <p:sp>
        <p:nvSpPr>
          <p:cNvPr id="2" name="TextBox 1">
            <a:extLst>
              <a:ext uri="{FF2B5EF4-FFF2-40B4-BE49-F238E27FC236}">
                <a16:creationId xmlns:a16="http://schemas.microsoft.com/office/drawing/2014/main" xmlns="" id="{4FE5F3F3-5940-4E46-BBA0-BC5B04D2985B}"/>
              </a:ext>
            </a:extLst>
          </p:cNvPr>
          <p:cNvSpPr txBox="1"/>
          <p:nvPr/>
        </p:nvSpPr>
        <p:spPr>
          <a:xfrm>
            <a:off x="188262" y="6266384"/>
            <a:ext cx="1591294" cy="307777"/>
          </a:xfrm>
          <a:prstGeom prst="rect">
            <a:avLst/>
          </a:prstGeom>
          <a:noFill/>
        </p:spPr>
        <p:txBody>
          <a:bodyPr wrap="square" rtlCol="0">
            <a:spAutoFit/>
          </a:bodyPr>
          <a:lstStyle/>
          <a:p>
            <a:r>
              <a:rPr lang="en-US" sz="1400" dirty="0"/>
              <a:t>* SeeSource</a:t>
            </a:r>
            <a:endParaRPr lang="en-US" sz="1200" dirty="0"/>
          </a:p>
        </p:txBody>
      </p:sp>
      <p:sp>
        <p:nvSpPr>
          <p:cNvPr id="4" name="Slide Number Placeholder 3">
            <a:extLst>
              <a:ext uri="{FF2B5EF4-FFF2-40B4-BE49-F238E27FC236}">
                <a16:creationId xmlns:a16="http://schemas.microsoft.com/office/drawing/2014/main" xmlns="" id="{17D7DA67-9D8D-4CF2-8C6E-9719B457DBD1}"/>
              </a:ext>
            </a:extLst>
          </p:cNvPr>
          <p:cNvSpPr>
            <a:spLocks noGrp="1"/>
          </p:cNvSpPr>
          <p:nvPr>
            <p:ph type="sldNum" sz="quarter" idx="12"/>
          </p:nvPr>
        </p:nvSpPr>
        <p:spPr/>
        <p:txBody>
          <a:bodyPr/>
          <a:lstStyle/>
          <a:p>
            <a:fld id="{CA8D9AD5-F248-4919-864A-CFD76CC027D6}" type="slidenum">
              <a:rPr lang="en-US" smtClean="0"/>
              <a:t>20</a:t>
            </a:fld>
            <a:endParaRPr lang="en-US" dirty="0"/>
          </a:p>
        </p:txBody>
      </p:sp>
      <p:sp>
        <p:nvSpPr>
          <p:cNvPr id="5" name="Footer Placeholder 4">
            <a:extLst>
              <a:ext uri="{FF2B5EF4-FFF2-40B4-BE49-F238E27FC236}">
                <a16:creationId xmlns:a16="http://schemas.microsoft.com/office/drawing/2014/main" xmlns="" id="{3E07C4F1-FF0E-41DB-9464-32D9289A9B11}"/>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9611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88789D9A-F4DE-4A14-B58E-FCB4672EB605}"/>
              </a:ext>
            </a:extLst>
          </p:cNvPr>
          <p:cNvSpPr>
            <a:spLocks noGrp="1"/>
          </p:cNvSpPr>
          <p:nvPr>
            <p:ph type="title"/>
          </p:nvPr>
        </p:nvSpPr>
        <p:spPr>
          <a:xfrm>
            <a:off x="475013" y="499968"/>
            <a:ext cx="3895106" cy="1447585"/>
          </a:xfrm>
        </p:spPr>
        <p:txBody>
          <a:bodyPr>
            <a:normAutofit fontScale="90000"/>
          </a:bodyPr>
          <a:lstStyle/>
          <a:p>
            <a:r>
              <a:rPr lang="en-US" dirty="0"/>
              <a:t>Top Grand County</a:t>
            </a:r>
            <a:br>
              <a:rPr lang="en-US" dirty="0"/>
            </a:br>
            <a:r>
              <a:rPr lang="en-US" dirty="0"/>
              <a:t>Outdoor Recreation Activities</a:t>
            </a:r>
          </a:p>
        </p:txBody>
      </p:sp>
      <p:sp>
        <p:nvSpPr>
          <p:cNvPr id="15" name="Text Placeholder 2">
            <a:extLst>
              <a:ext uri="{FF2B5EF4-FFF2-40B4-BE49-F238E27FC236}">
                <a16:creationId xmlns:a16="http://schemas.microsoft.com/office/drawing/2014/main" xmlns="" id="{68A54514-0F99-4015-AF85-79022C0BC7FB}"/>
              </a:ext>
            </a:extLst>
          </p:cNvPr>
          <p:cNvSpPr>
            <a:spLocks noGrp="1"/>
          </p:cNvSpPr>
          <p:nvPr>
            <p:ph type="body" sz="half" idx="2"/>
          </p:nvPr>
        </p:nvSpPr>
        <p:spPr>
          <a:xfrm>
            <a:off x="475013" y="2113808"/>
            <a:ext cx="3681352" cy="4244224"/>
          </a:xfrm>
        </p:spPr>
        <p:txBody>
          <a:bodyPr/>
          <a:lstStyle/>
          <a:p>
            <a:r>
              <a:rPr lang="en-US" dirty="0"/>
              <a:t>It is important to know how many people are visiting. But equally important, perhaps even more so, is to know what those people are doing. Why are they coming to Grand County and how are they spending their money? </a:t>
            </a:r>
          </a:p>
          <a:p>
            <a:r>
              <a:rPr lang="en-US" dirty="0"/>
              <a:t>The table to the right shows the top 15 activities participated in, by visit-day (1 person stays and participates in an activity for 2 days, that is 2 total visit-days. If split between two activities, each gets 1 visit-day). </a:t>
            </a:r>
          </a:p>
          <a:p>
            <a:r>
              <a:rPr lang="en-US" dirty="0"/>
              <a:t>As can be seen from the table, skiing, enjoying the views (sightseeing, wildlife watching, and often RMNP), and trail activities account for the vast majority of what draws tourists to Grand County. </a:t>
            </a:r>
          </a:p>
          <a:p>
            <a:endParaRPr lang="en-US" dirty="0"/>
          </a:p>
        </p:txBody>
      </p:sp>
      <p:sp>
        <p:nvSpPr>
          <p:cNvPr id="9" name="TextBox 8">
            <a:extLst>
              <a:ext uri="{FF2B5EF4-FFF2-40B4-BE49-F238E27FC236}">
                <a16:creationId xmlns:a16="http://schemas.microsoft.com/office/drawing/2014/main" xmlns="" id="{D653D6EF-44B2-43F9-94C5-0C652DC31B2B}"/>
              </a:ext>
            </a:extLst>
          </p:cNvPr>
          <p:cNvSpPr txBox="1"/>
          <p:nvPr/>
        </p:nvSpPr>
        <p:spPr>
          <a:xfrm>
            <a:off x="5467508" y="5711701"/>
            <a:ext cx="6872288" cy="523220"/>
          </a:xfrm>
          <a:prstGeom prst="rect">
            <a:avLst/>
          </a:prstGeom>
          <a:noFill/>
        </p:spPr>
        <p:txBody>
          <a:bodyPr wrap="square" rtlCol="0">
            <a:spAutoFit/>
          </a:bodyPr>
          <a:lstStyle/>
          <a:p>
            <a:r>
              <a:rPr lang="en-US" sz="1400" dirty="0"/>
              <a:t>* Grand Profile Survey</a:t>
            </a:r>
          </a:p>
          <a:p>
            <a:r>
              <a:rPr lang="en-US" sz="1400" dirty="0"/>
              <a:t>** Summit Economics</a:t>
            </a:r>
          </a:p>
        </p:txBody>
      </p:sp>
      <p:graphicFrame>
        <p:nvGraphicFramePr>
          <p:cNvPr id="6" name="Content Placeholder 5">
            <a:extLst>
              <a:ext uri="{FF2B5EF4-FFF2-40B4-BE49-F238E27FC236}">
                <a16:creationId xmlns:a16="http://schemas.microsoft.com/office/drawing/2014/main" xmlns="" id="{8361B57B-A576-492D-970D-8EAEDA4035AB}"/>
              </a:ext>
            </a:extLst>
          </p:cNvPr>
          <p:cNvGraphicFramePr>
            <a:graphicFrameLocks/>
          </p:cNvGraphicFramePr>
          <p:nvPr>
            <p:extLst>
              <p:ext uri="{D42A27DB-BD31-4B8C-83A1-F6EECF244321}">
                <p14:modId xmlns:p14="http://schemas.microsoft.com/office/powerpoint/2010/main" val="716709421"/>
              </p:ext>
            </p:extLst>
          </p:nvPr>
        </p:nvGraphicFramePr>
        <p:xfrm>
          <a:off x="5467508" y="499968"/>
          <a:ext cx="6167121" cy="5190180"/>
        </p:xfrm>
        <a:graphic>
          <a:graphicData uri="http://schemas.openxmlformats.org/drawingml/2006/table">
            <a:tbl>
              <a:tblPr firstRow="1" bandRow="1">
                <a:tableStyleId>{793D81CF-94F2-401A-BA57-92F5A7B2D0C5}</a:tableStyleId>
              </a:tblPr>
              <a:tblGrid>
                <a:gridCol w="2619217">
                  <a:extLst>
                    <a:ext uri="{9D8B030D-6E8A-4147-A177-3AD203B41FA5}">
                      <a16:colId xmlns:a16="http://schemas.microsoft.com/office/drawing/2014/main" xmlns="" val="2477847445"/>
                    </a:ext>
                  </a:extLst>
                </a:gridCol>
                <a:gridCol w="1957388">
                  <a:extLst>
                    <a:ext uri="{9D8B030D-6E8A-4147-A177-3AD203B41FA5}">
                      <a16:colId xmlns:a16="http://schemas.microsoft.com/office/drawing/2014/main" xmlns="" val="1426605523"/>
                    </a:ext>
                  </a:extLst>
                </a:gridCol>
                <a:gridCol w="1590516">
                  <a:extLst>
                    <a:ext uri="{9D8B030D-6E8A-4147-A177-3AD203B41FA5}">
                      <a16:colId xmlns:a16="http://schemas.microsoft.com/office/drawing/2014/main" xmlns="" val="1621661667"/>
                    </a:ext>
                  </a:extLst>
                </a:gridCol>
              </a:tblGrid>
              <a:tr h="532582">
                <a:tc>
                  <a:txBody>
                    <a:bodyPr/>
                    <a:lstStyle/>
                    <a:p>
                      <a:pPr algn="ctr" fontAlgn="b"/>
                      <a:r>
                        <a:rPr lang="en-US" sz="2000" u="none" strike="noStrike" dirty="0">
                          <a:effectLst/>
                          <a:latin typeface="+mn-lt"/>
                        </a:rPr>
                        <a:t>Activity</a:t>
                      </a:r>
                      <a:endParaRPr lang="en-US" sz="2000" b="0" i="0" u="none" strike="noStrike" dirty="0">
                        <a:solidFill>
                          <a:srgbClr val="000000"/>
                        </a:solidFill>
                        <a:effectLst/>
                        <a:latin typeface="+mn-lt"/>
                      </a:endParaRPr>
                    </a:p>
                  </a:txBody>
                  <a:tcPr marL="0" marR="0" marT="0" marB="0" anchor="ctr">
                    <a:solidFill>
                      <a:schemeClr val="tx2"/>
                    </a:solidFill>
                  </a:tcPr>
                </a:tc>
                <a:tc>
                  <a:txBody>
                    <a:bodyPr/>
                    <a:lstStyle/>
                    <a:p>
                      <a:pPr algn="ctr" fontAlgn="b"/>
                      <a:r>
                        <a:rPr lang="en-US" sz="2000" b="1" i="0" u="none" strike="noStrike" cap="none" spc="0" dirty="0">
                          <a:solidFill>
                            <a:schemeClr val="bg1"/>
                          </a:solidFill>
                          <a:effectLst/>
                          <a:latin typeface="+mn-lt"/>
                        </a:rPr>
                        <a:t>Total Visit-Days</a:t>
                      </a:r>
                    </a:p>
                  </a:txBody>
                  <a:tcPr marL="0" marR="0" marT="0" marB="0" anchor="ctr">
                    <a:solidFill>
                      <a:schemeClr val="tx2"/>
                    </a:solidFill>
                  </a:tcPr>
                </a:tc>
                <a:tc>
                  <a:txBody>
                    <a:bodyPr/>
                    <a:lstStyle/>
                    <a:p>
                      <a:pPr algn="ctr" fontAlgn="b"/>
                      <a:r>
                        <a:rPr lang="en-US" sz="2000" b="1" i="0" u="none" strike="noStrike" cap="none" spc="0" dirty="0">
                          <a:solidFill>
                            <a:schemeClr val="bg1"/>
                          </a:solidFill>
                          <a:effectLst/>
                          <a:latin typeface="+mn-lt"/>
                        </a:rPr>
                        <a:t>Percent of Visit-Days</a:t>
                      </a:r>
                    </a:p>
                  </a:txBody>
                  <a:tcPr marL="0" marR="0" marT="0" marB="0" anchor="ctr">
                    <a:solidFill>
                      <a:schemeClr val="tx2"/>
                    </a:solidFill>
                  </a:tcPr>
                </a:tc>
                <a:extLst>
                  <a:ext uri="{0D108BD9-81ED-4DB2-BD59-A6C34878D82A}">
                    <a16:rowId xmlns:a16="http://schemas.microsoft.com/office/drawing/2014/main" xmlns="" val="531381824"/>
                  </a:ext>
                </a:extLst>
              </a:tr>
              <a:tr h="305372">
                <a:tc>
                  <a:txBody>
                    <a:bodyPr/>
                    <a:lstStyle/>
                    <a:p>
                      <a:pPr algn="l" fontAlgn="b"/>
                      <a:r>
                        <a:rPr lang="en-US" sz="1600" b="0" i="0" u="none" strike="noStrike" dirty="0">
                          <a:solidFill>
                            <a:srgbClr val="000000"/>
                          </a:solidFill>
                          <a:effectLst/>
                          <a:latin typeface="+mn-lt"/>
                        </a:rPr>
                        <a:t>  Downhill skiing (resort)</a:t>
                      </a:r>
                    </a:p>
                  </a:txBody>
                  <a:tcPr marL="0" marR="0" marT="0" marB="0" anchor="b"/>
                </a:tc>
                <a:tc>
                  <a:txBody>
                    <a:bodyPr/>
                    <a:lstStyle/>
                    <a:p>
                      <a:pPr algn="ctr" fontAlgn="b"/>
                      <a:r>
                        <a:rPr lang="en-US" sz="1600" b="0" i="0" u="none" strike="noStrike" dirty="0">
                          <a:solidFill>
                            <a:srgbClr val="000000"/>
                          </a:solidFill>
                          <a:effectLst/>
                          <a:latin typeface="+mn-lt"/>
                        </a:rPr>
                        <a:t>   985,321 </a:t>
                      </a:r>
                    </a:p>
                  </a:txBody>
                  <a:tcPr marL="0" marR="0" marT="0" marB="0" anchor="b"/>
                </a:tc>
                <a:tc>
                  <a:txBody>
                    <a:bodyPr/>
                    <a:lstStyle/>
                    <a:p>
                      <a:pPr algn="ctr" fontAlgn="b"/>
                      <a:r>
                        <a:rPr lang="en-US" sz="1600" b="0" i="0" u="none" strike="noStrike" dirty="0">
                          <a:solidFill>
                            <a:srgbClr val="000000"/>
                          </a:solidFill>
                          <a:effectLst/>
                          <a:latin typeface="+mn-lt"/>
                        </a:rPr>
                        <a:t>21.9%</a:t>
                      </a:r>
                    </a:p>
                  </a:txBody>
                  <a:tcPr marL="0" marR="0" marT="0" marB="0" anchor="b"/>
                </a:tc>
                <a:extLst>
                  <a:ext uri="{0D108BD9-81ED-4DB2-BD59-A6C34878D82A}">
                    <a16:rowId xmlns:a16="http://schemas.microsoft.com/office/drawing/2014/main" xmlns="" val="552257940"/>
                  </a:ext>
                </a:extLst>
              </a:tr>
              <a:tr h="305372">
                <a:tc>
                  <a:txBody>
                    <a:bodyPr/>
                    <a:lstStyle/>
                    <a:p>
                      <a:pPr algn="l" fontAlgn="b"/>
                      <a:r>
                        <a:rPr lang="en-US" sz="1600" b="0" i="0" u="none" strike="noStrike" dirty="0">
                          <a:solidFill>
                            <a:srgbClr val="000000"/>
                          </a:solidFill>
                          <a:effectLst/>
                          <a:latin typeface="+mn-lt"/>
                        </a:rPr>
                        <a:t>  Sightseeing / Wildlife Viewing</a:t>
                      </a:r>
                    </a:p>
                  </a:txBody>
                  <a:tcPr marL="0" marR="0" marT="0" marB="0" anchor="b"/>
                </a:tc>
                <a:tc>
                  <a:txBody>
                    <a:bodyPr/>
                    <a:lstStyle/>
                    <a:p>
                      <a:pPr algn="ctr" fontAlgn="b"/>
                      <a:r>
                        <a:rPr lang="en-US" sz="1600" b="0" i="0" u="none" strike="noStrike" dirty="0">
                          <a:solidFill>
                            <a:srgbClr val="000000"/>
                          </a:solidFill>
                          <a:effectLst/>
                          <a:latin typeface="+mn-lt"/>
                        </a:rPr>
                        <a:t>   679,472 </a:t>
                      </a:r>
                    </a:p>
                  </a:txBody>
                  <a:tcPr marL="0" marR="0" marT="0" marB="0" anchor="b"/>
                </a:tc>
                <a:tc>
                  <a:txBody>
                    <a:bodyPr/>
                    <a:lstStyle/>
                    <a:p>
                      <a:pPr algn="ctr" fontAlgn="b"/>
                      <a:r>
                        <a:rPr lang="en-US" sz="1600" b="0" i="0" u="none" strike="noStrike" dirty="0">
                          <a:solidFill>
                            <a:srgbClr val="000000"/>
                          </a:solidFill>
                          <a:effectLst/>
                          <a:latin typeface="+mn-lt"/>
                        </a:rPr>
                        <a:t>15.1%</a:t>
                      </a:r>
                    </a:p>
                  </a:txBody>
                  <a:tcPr marL="0" marR="0" marT="0" marB="0" anchor="b"/>
                </a:tc>
                <a:extLst>
                  <a:ext uri="{0D108BD9-81ED-4DB2-BD59-A6C34878D82A}">
                    <a16:rowId xmlns:a16="http://schemas.microsoft.com/office/drawing/2014/main" xmlns="" val="2948851786"/>
                  </a:ext>
                </a:extLst>
              </a:tr>
              <a:tr h="305372">
                <a:tc>
                  <a:txBody>
                    <a:bodyPr/>
                    <a:lstStyle/>
                    <a:p>
                      <a:pPr algn="l" fontAlgn="b"/>
                      <a:r>
                        <a:rPr lang="en-US" sz="1600" b="0" i="0" u="none" strike="noStrike" dirty="0">
                          <a:solidFill>
                            <a:srgbClr val="000000"/>
                          </a:solidFill>
                          <a:effectLst/>
                          <a:latin typeface="+mn-lt"/>
                        </a:rPr>
                        <a:t>  Hiking</a:t>
                      </a:r>
                    </a:p>
                  </a:txBody>
                  <a:tcPr marL="0" marR="0" marT="0" marB="0" anchor="b"/>
                </a:tc>
                <a:tc>
                  <a:txBody>
                    <a:bodyPr/>
                    <a:lstStyle/>
                    <a:p>
                      <a:pPr algn="ctr" fontAlgn="b"/>
                      <a:r>
                        <a:rPr lang="en-US" sz="1600" b="0" i="0" u="none" strike="noStrike" dirty="0">
                          <a:solidFill>
                            <a:srgbClr val="000000"/>
                          </a:solidFill>
                          <a:effectLst/>
                          <a:latin typeface="+mn-lt"/>
                        </a:rPr>
                        <a:t>   642,911 </a:t>
                      </a:r>
                    </a:p>
                  </a:txBody>
                  <a:tcPr marL="0" marR="0" marT="0" marB="0" anchor="b"/>
                </a:tc>
                <a:tc>
                  <a:txBody>
                    <a:bodyPr/>
                    <a:lstStyle/>
                    <a:p>
                      <a:pPr algn="ctr" fontAlgn="b"/>
                      <a:r>
                        <a:rPr lang="en-US" sz="1600" b="0" i="0" u="none" strike="noStrike" dirty="0">
                          <a:solidFill>
                            <a:srgbClr val="000000"/>
                          </a:solidFill>
                          <a:effectLst/>
                          <a:latin typeface="+mn-lt"/>
                        </a:rPr>
                        <a:t>14.3%</a:t>
                      </a:r>
                    </a:p>
                  </a:txBody>
                  <a:tcPr marL="0" marR="0" marT="0" marB="0" anchor="b"/>
                </a:tc>
                <a:extLst>
                  <a:ext uri="{0D108BD9-81ED-4DB2-BD59-A6C34878D82A}">
                    <a16:rowId xmlns:a16="http://schemas.microsoft.com/office/drawing/2014/main" xmlns="" val="1431514805"/>
                  </a:ext>
                </a:extLst>
              </a:tr>
              <a:tr h="305372">
                <a:tc>
                  <a:txBody>
                    <a:bodyPr/>
                    <a:lstStyle/>
                    <a:p>
                      <a:pPr algn="l" fontAlgn="b"/>
                      <a:r>
                        <a:rPr lang="en-US" sz="1600" b="0" i="0" u="none" strike="noStrike" dirty="0">
                          <a:solidFill>
                            <a:srgbClr val="000000"/>
                          </a:solidFill>
                          <a:effectLst/>
                          <a:latin typeface="+mn-lt"/>
                        </a:rPr>
                        <a:t>  RMNP</a:t>
                      </a:r>
                    </a:p>
                  </a:txBody>
                  <a:tcPr marL="0" marR="0" marT="0" marB="0" anchor="b"/>
                </a:tc>
                <a:tc>
                  <a:txBody>
                    <a:bodyPr/>
                    <a:lstStyle/>
                    <a:p>
                      <a:pPr algn="ctr" fontAlgn="b"/>
                      <a:r>
                        <a:rPr lang="en-US" sz="1600" b="0" i="0" u="none" strike="noStrike" dirty="0">
                          <a:solidFill>
                            <a:srgbClr val="000000"/>
                          </a:solidFill>
                          <a:effectLst/>
                          <a:latin typeface="+mn-lt"/>
                        </a:rPr>
                        <a:t>   445,265 </a:t>
                      </a:r>
                    </a:p>
                  </a:txBody>
                  <a:tcPr marL="0" marR="0" marT="0" marB="0" anchor="b"/>
                </a:tc>
                <a:tc>
                  <a:txBody>
                    <a:bodyPr/>
                    <a:lstStyle/>
                    <a:p>
                      <a:pPr algn="ctr" fontAlgn="b"/>
                      <a:r>
                        <a:rPr lang="en-US" sz="1600" b="0" i="0" u="none" strike="noStrike" dirty="0">
                          <a:solidFill>
                            <a:srgbClr val="000000"/>
                          </a:solidFill>
                          <a:effectLst/>
                          <a:latin typeface="+mn-lt"/>
                        </a:rPr>
                        <a:t>9.9%</a:t>
                      </a:r>
                    </a:p>
                  </a:txBody>
                  <a:tcPr marL="0" marR="0" marT="0" marB="0" anchor="b"/>
                </a:tc>
                <a:extLst>
                  <a:ext uri="{0D108BD9-81ED-4DB2-BD59-A6C34878D82A}">
                    <a16:rowId xmlns:a16="http://schemas.microsoft.com/office/drawing/2014/main" xmlns="" val="3619316080"/>
                  </a:ext>
                </a:extLst>
              </a:tr>
              <a:tr h="305372">
                <a:tc>
                  <a:txBody>
                    <a:bodyPr/>
                    <a:lstStyle/>
                    <a:p>
                      <a:pPr algn="l" fontAlgn="b"/>
                      <a:r>
                        <a:rPr lang="en-US" sz="1600" b="0" i="0" u="none" strike="noStrike" dirty="0">
                          <a:solidFill>
                            <a:srgbClr val="000000"/>
                          </a:solidFill>
                          <a:effectLst/>
                          <a:latin typeface="+mn-lt"/>
                        </a:rPr>
                        <a:t>  Mountain Biking</a:t>
                      </a:r>
                    </a:p>
                  </a:txBody>
                  <a:tcPr marL="0" marR="0" marT="0" marB="0" anchor="b"/>
                </a:tc>
                <a:tc>
                  <a:txBody>
                    <a:bodyPr/>
                    <a:lstStyle/>
                    <a:p>
                      <a:pPr algn="ctr" fontAlgn="b"/>
                      <a:r>
                        <a:rPr lang="en-US" sz="1600" b="0" i="0" u="none" strike="noStrike" dirty="0">
                          <a:solidFill>
                            <a:srgbClr val="000000"/>
                          </a:solidFill>
                          <a:effectLst/>
                          <a:latin typeface="+mn-lt"/>
                        </a:rPr>
                        <a:t>   257,699 </a:t>
                      </a:r>
                    </a:p>
                  </a:txBody>
                  <a:tcPr marL="0" marR="0" marT="0" marB="0" anchor="b"/>
                </a:tc>
                <a:tc>
                  <a:txBody>
                    <a:bodyPr/>
                    <a:lstStyle/>
                    <a:p>
                      <a:pPr algn="ctr" fontAlgn="b"/>
                      <a:r>
                        <a:rPr lang="en-US" sz="1600" b="0" i="0" u="none" strike="noStrike" dirty="0">
                          <a:solidFill>
                            <a:srgbClr val="000000"/>
                          </a:solidFill>
                          <a:effectLst/>
                          <a:latin typeface="+mn-lt"/>
                        </a:rPr>
                        <a:t>5.7%</a:t>
                      </a:r>
                    </a:p>
                  </a:txBody>
                  <a:tcPr marL="0" marR="0" marT="0" marB="0" anchor="b"/>
                </a:tc>
                <a:extLst>
                  <a:ext uri="{0D108BD9-81ED-4DB2-BD59-A6C34878D82A}">
                    <a16:rowId xmlns:a16="http://schemas.microsoft.com/office/drawing/2014/main" xmlns="" val="321603470"/>
                  </a:ext>
                </a:extLst>
              </a:tr>
              <a:tr h="305372">
                <a:tc>
                  <a:txBody>
                    <a:bodyPr/>
                    <a:lstStyle/>
                    <a:p>
                      <a:pPr algn="l" fontAlgn="b"/>
                      <a:r>
                        <a:rPr lang="en-US" sz="1600" b="0" i="0" u="none" strike="noStrike" dirty="0">
                          <a:solidFill>
                            <a:srgbClr val="000000"/>
                          </a:solidFill>
                          <a:effectLst/>
                          <a:latin typeface="+mn-lt"/>
                        </a:rPr>
                        <a:t>  Tubing</a:t>
                      </a:r>
                    </a:p>
                  </a:txBody>
                  <a:tcPr marL="0" marR="0" marT="0" marB="0" anchor="b"/>
                </a:tc>
                <a:tc>
                  <a:txBody>
                    <a:bodyPr/>
                    <a:lstStyle/>
                    <a:p>
                      <a:pPr algn="ctr" fontAlgn="b"/>
                      <a:r>
                        <a:rPr lang="en-US" sz="1600" b="0" i="0" u="none" strike="noStrike" dirty="0">
                          <a:solidFill>
                            <a:srgbClr val="000000"/>
                          </a:solidFill>
                          <a:effectLst/>
                          <a:latin typeface="+mn-lt"/>
                        </a:rPr>
                        <a:t>   218,685 </a:t>
                      </a:r>
                    </a:p>
                  </a:txBody>
                  <a:tcPr marL="0" marR="0" marT="0" marB="0" anchor="b"/>
                </a:tc>
                <a:tc>
                  <a:txBody>
                    <a:bodyPr/>
                    <a:lstStyle/>
                    <a:p>
                      <a:pPr algn="ctr" fontAlgn="b"/>
                      <a:r>
                        <a:rPr lang="en-US" sz="1600" b="0" i="0" u="none" strike="noStrike" dirty="0">
                          <a:solidFill>
                            <a:srgbClr val="000000"/>
                          </a:solidFill>
                          <a:effectLst/>
                          <a:latin typeface="+mn-lt"/>
                        </a:rPr>
                        <a:t>4.9%</a:t>
                      </a:r>
                    </a:p>
                  </a:txBody>
                  <a:tcPr marL="0" marR="0" marT="0" marB="0" anchor="b"/>
                </a:tc>
                <a:extLst>
                  <a:ext uri="{0D108BD9-81ED-4DB2-BD59-A6C34878D82A}">
                    <a16:rowId xmlns:a16="http://schemas.microsoft.com/office/drawing/2014/main" xmlns="" val="4252185809"/>
                  </a:ext>
                </a:extLst>
              </a:tr>
              <a:tr h="305372">
                <a:tc>
                  <a:txBody>
                    <a:bodyPr/>
                    <a:lstStyle/>
                    <a:p>
                      <a:pPr algn="l" fontAlgn="b"/>
                      <a:r>
                        <a:rPr lang="en-US" sz="1600" b="0" i="0" u="none" strike="noStrike" dirty="0">
                          <a:solidFill>
                            <a:srgbClr val="000000"/>
                          </a:solidFill>
                          <a:effectLst/>
                          <a:latin typeface="+mn-lt"/>
                        </a:rPr>
                        <a:t>  Fishing/Ice Fishing</a:t>
                      </a:r>
                    </a:p>
                  </a:txBody>
                  <a:tcPr marL="0" marR="0" marT="0" marB="0" anchor="b"/>
                </a:tc>
                <a:tc>
                  <a:txBody>
                    <a:bodyPr/>
                    <a:lstStyle/>
                    <a:p>
                      <a:pPr algn="ctr" fontAlgn="b"/>
                      <a:r>
                        <a:rPr lang="en-US" sz="1600" b="0" i="0" u="none" strike="noStrike" dirty="0">
                          <a:solidFill>
                            <a:srgbClr val="000000"/>
                          </a:solidFill>
                          <a:effectLst/>
                          <a:latin typeface="+mn-lt"/>
                        </a:rPr>
                        <a:t>   185,269 </a:t>
                      </a:r>
                    </a:p>
                  </a:txBody>
                  <a:tcPr marL="0" marR="0" marT="0" marB="0" anchor="b"/>
                </a:tc>
                <a:tc>
                  <a:txBody>
                    <a:bodyPr/>
                    <a:lstStyle/>
                    <a:p>
                      <a:pPr algn="ctr" fontAlgn="b"/>
                      <a:r>
                        <a:rPr lang="en-US" sz="1600" b="0" i="0" u="none" strike="noStrike" dirty="0">
                          <a:solidFill>
                            <a:srgbClr val="000000"/>
                          </a:solidFill>
                          <a:effectLst/>
                          <a:latin typeface="+mn-lt"/>
                        </a:rPr>
                        <a:t>4.1%</a:t>
                      </a:r>
                    </a:p>
                  </a:txBody>
                  <a:tcPr marL="0" marR="0" marT="0" marB="0" anchor="b"/>
                </a:tc>
                <a:extLst>
                  <a:ext uri="{0D108BD9-81ED-4DB2-BD59-A6C34878D82A}">
                    <a16:rowId xmlns:a16="http://schemas.microsoft.com/office/drawing/2014/main" xmlns="" val="3875361592"/>
                  </a:ext>
                </a:extLst>
              </a:tr>
              <a:tr h="305372">
                <a:tc>
                  <a:txBody>
                    <a:bodyPr/>
                    <a:lstStyle/>
                    <a:p>
                      <a:pPr algn="l" fontAlgn="b"/>
                      <a:r>
                        <a:rPr lang="en-US" sz="1600" b="0" i="0" u="none" strike="noStrike" dirty="0">
                          <a:solidFill>
                            <a:srgbClr val="000000"/>
                          </a:solidFill>
                          <a:effectLst/>
                          <a:latin typeface="+mn-lt"/>
                        </a:rPr>
                        <a:t>  Cross country skiing</a:t>
                      </a:r>
                    </a:p>
                  </a:txBody>
                  <a:tcPr marL="0" marR="0" marT="0" marB="0" anchor="b"/>
                </a:tc>
                <a:tc>
                  <a:txBody>
                    <a:bodyPr/>
                    <a:lstStyle/>
                    <a:p>
                      <a:pPr algn="ctr" fontAlgn="b"/>
                      <a:r>
                        <a:rPr lang="en-US" sz="1600" b="0" i="0" u="none" strike="noStrike" dirty="0">
                          <a:solidFill>
                            <a:srgbClr val="000000"/>
                          </a:solidFill>
                          <a:effectLst/>
                          <a:latin typeface="+mn-lt"/>
                        </a:rPr>
                        <a:t>   170,555 </a:t>
                      </a:r>
                    </a:p>
                  </a:txBody>
                  <a:tcPr marL="0" marR="0" marT="0" marB="0" anchor="b"/>
                </a:tc>
                <a:tc>
                  <a:txBody>
                    <a:bodyPr/>
                    <a:lstStyle/>
                    <a:p>
                      <a:pPr algn="ctr" fontAlgn="b"/>
                      <a:r>
                        <a:rPr lang="en-US" sz="1600" b="0" i="0" u="none" strike="noStrike" dirty="0">
                          <a:solidFill>
                            <a:srgbClr val="000000"/>
                          </a:solidFill>
                          <a:effectLst/>
                          <a:latin typeface="+mn-lt"/>
                        </a:rPr>
                        <a:t>3.8%</a:t>
                      </a:r>
                    </a:p>
                  </a:txBody>
                  <a:tcPr marL="0" marR="0" marT="0" marB="0" anchor="b"/>
                </a:tc>
                <a:extLst>
                  <a:ext uri="{0D108BD9-81ED-4DB2-BD59-A6C34878D82A}">
                    <a16:rowId xmlns:a16="http://schemas.microsoft.com/office/drawing/2014/main" xmlns="" val="849075323"/>
                  </a:ext>
                </a:extLst>
              </a:tr>
              <a:tr h="305372">
                <a:tc>
                  <a:txBody>
                    <a:bodyPr/>
                    <a:lstStyle/>
                    <a:p>
                      <a:pPr algn="l" fontAlgn="b"/>
                      <a:r>
                        <a:rPr lang="en-US" sz="1600" b="0" i="0" u="none" strike="noStrike" dirty="0">
                          <a:solidFill>
                            <a:srgbClr val="000000"/>
                          </a:solidFill>
                          <a:effectLst/>
                          <a:latin typeface="+mn-lt"/>
                        </a:rPr>
                        <a:t>  Camping/Backpacking</a:t>
                      </a:r>
                    </a:p>
                  </a:txBody>
                  <a:tcPr marL="0" marR="0" marT="0" marB="0" anchor="b"/>
                </a:tc>
                <a:tc>
                  <a:txBody>
                    <a:bodyPr/>
                    <a:lstStyle/>
                    <a:p>
                      <a:pPr algn="ctr" fontAlgn="b"/>
                      <a:r>
                        <a:rPr lang="en-US" sz="1600" b="0" i="0" u="none" strike="noStrike" dirty="0">
                          <a:solidFill>
                            <a:srgbClr val="000000"/>
                          </a:solidFill>
                          <a:effectLst/>
                          <a:latin typeface="+mn-lt"/>
                        </a:rPr>
                        <a:t>   151,887 </a:t>
                      </a:r>
                    </a:p>
                  </a:txBody>
                  <a:tcPr marL="0" marR="0" marT="0" marB="0" anchor="b"/>
                </a:tc>
                <a:tc>
                  <a:txBody>
                    <a:bodyPr/>
                    <a:lstStyle/>
                    <a:p>
                      <a:pPr algn="ctr" fontAlgn="b"/>
                      <a:r>
                        <a:rPr lang="en-US" sz="1600" b="0" i="0" u="none" strike="noStrike" dirty="0">
                          <a:solidFill>
                            <a:srgbClr val="000000"/>
                          </a:solidFill>
                          <a:effectLst/>
                          <a:latin typeface="+mn-lt"/>
                        </a:rPr>
                        <a:t>3.4%</a:t>
                      </a:r>
                    </a:p>
                  </a:txBody>
                  <a:tcPr marL="0" marR="0" marT="0" marB="0" anchor="b"/>
                </a:tc>
                <a:extLst>
                  <a:ext uri="{0D108BD9-81ED-4DB2-BD59-A6C34878D82A}">
                    <a16:rowId xmlns:a16="http://schemas.microsoft.com/office/drawing/2014/main" xmlns="" val="498496753"/>
                  </a:ext>
                </a:extLst>
              </a:tr>
              <a:tr h="305372">
                <a:tc>
                  <a:txBody>
                    <a:bodyPr/>
                    <a:lstStyle/>
                    <a:p>
                      <a:pPr algn="l" fontAlgn="b"/>
                      <a:r>
                        <a:rPr lang="en-US" sz="1600" b="0" i="0" u="none" strike="noStrike" dirty="0">
                          <a:solidFill>
                            <a:srgbClr val="000000"/>
                          </a:solidFill>
                          <a:effectLst/>
                          <a:latin typeface="+mn-lt"/>
                        </a:rPr>
                        <a:t>  Water sports</a:t>
                      </a:r>
                    </a:p>
                  </a:txBody>
                  <a:tcPr marL="0" marR="0" marT="0" marB="0" anchor="b"/>
                </a:tc>
                <a:tc>
                  <a:txBody>
                    <a:bodyPr/>
                    <a:lstStyle/>
                    <a:p>
                      <a:pPr algn="ctr" fontAlgn="b"/>
                      <a:r>
                        <a:rPr lang="en-US" sz="1600" b="0" i="0" u="none" strike="noStrike" dirty="0">
                          <a:solidFill>
                            <a:srgbClr val="000000"/>
                          </a:solidFill>
                          <a:effectLst/>
                          <a:latin typeface="+mn-lt"/>
                        </a:rPr>
                        <a:t>   128,068 </a:t>
                      </a:r>
                    </a:p>
                  </a:txBody>
                  <a:tcPr marL="0" marR="0" marT="0" marB="0" anchor="b"/>
                </a:tc>
                <a:tc>
                  <a:txBody>
                    <a:bodyPr/>
                    <a:lstStyle/>
                    <a:p>
                      <a:pPr algn="ctr" fontAlgn="b"/>
                      <a:r>
                        <a:rPr lang="en-US" sz="1600" b="0" i="0" u="none" strike="noStrike" dirty="0">
                          <a:solidFill>
                            <a:srgbClr val="000000"/>
                          </a:solidFill>
                          <a:effectLst/>
                          <a:latin typeface="+mn-lt"/>
                        </a:rPr>
                        <a:t>2.8%</a:t>
                      </a:r>
                    </a:p>
                  </a:txBody>
                  <a:tcPr marL="0" marR="0" marT="0" marB="0" anchor="b"/>
                </a:tc>
                <a:extLst>
                  <a:ext uri="{0D108BD9-81ED-4DB2-BD59-A6C34878D82A}">
                    <a16:rowId xmlns:a16="http://schemas.microsoft.com/office/drawing/2014/main" xmlns="" val="1797221717"/>
                  </a:ext>
                </a:extLst>
              </a:tr>
              <a:tr h="305372">
                <a:tc>
                  <a:txBody>
                    <a:bodyPr/>
                    <a:lstStyle/>
                    <a:p>
                      <a:pPr algn="l" fontAlgn="b"/>
                      <a:r>
                        <a:rPr lang="en-US" sz="1600" b="0" i="0" u="none" strike="noStrike" dirty="0">
                          <a:solidFill>
                            <a:srgbClr val="000000"/>
                          </a:solidFill>
                          <a:effectLst/>
                          <a:latin typeface="+mn-lt"/>
                        </a:rPr>
                        <a:t>  Road biking</a:t>
                      </a:r>
                    </a:p>
                  </a:txBody>
                  <a:tcPr marL="0" marR="0" marT="0" marB="0" anchor="b"/>
                </a:tc>
                <a:tc>
                  <a:txBody>
                    <a:bodyPr/>
                    <a:lstStyle/>
                    <a:p>
                      <a:pPr algn="ctr" fontAlgn="b"/>
                      <a:r>
                        <a:rPr lang="en-US" sz="1600" b="0" i="0" u="none" strike="noStrike" dirty="0">
                          <a:solidFill>
                            <a:srgbClr val="000000"/>
                          </a:solidFill>
                          <a:effectLst/>
                          <a:latin typeface="+mn-lt"/>
                        </a:rPr>
                        <a:t>   124,961 </a:t>
                      </a:r>
                    </a:p>
                  </a:txBody>
                  <a:tcPr marL="0" marR="0" marT="0" marB="0" anchor="b"/>
                </a:tc>
                <a:tc>
                  <a:txBody>
                    <a:bodyPr/>
                    <a:lstStyle/>
                    <a:p>
                      <a:pPr algn="ctr" fontAlgn="b"/>
                      <a:r>
                        <a:rPr lang="en-US" sz="1600" b="0" i="0" u="none" strike="noStrike" dirty="0">
                          <a:solidFill>
                            <a:srgbClr val="000000"/>
                          </a:solidFill>
                          <a:effectLst/>
                          <a:latin typeface="+mn-lt"/>
                        </a:rPr>
                        <a:t>2.8%</a:t>
                      </a:r>
                    </a:p>
                  </a:txBody>
                  <a:tcPr marL="0" marR="0" marT="0" marB="0" anchor="b"/>
                </a:tc>
                <a:extLst>
                  <a:ext uri="{0D108BD9-81ED-4DB2-BD59-A6C34878D82A}">
                    <a16:rowId xmlns:a16="http://schemas.microsoft.com/office/drawing/2014/main" xmlns="" val="1736118593"/>
                  </a:ext>
                </a:extLst>
              </a:tr>
              <a:tr h="305372">
                <a:tc>
                  <a:txBody>
                    <a:bodyPr/>
                    <a:lstStyle/>
                    <a:p>
                      <a:pPr algn="l" fontAlgn="b"/>
                      <a:r>
                        <a:rPr lang="en-US" sz="1600" b="0" i="0" u="none" strike="noStrike" dirty="0">
                          <a:solidFill>
                            <a:srgbClr val="000000"/>
                          </a:solidFill>
                          <a:effectLst/>
                          <a:latin typeface="+mn-lt"/>
                        </a:rPr>
                        <a:t>  Snowmobiling</a:t>
                      </a:r>
                    </a:p>
                  </a:txBody>
                  <a:tcPr marL="0" marR="0" marT="0" marB="0" anchor="b"/>
                </a:tc>
                <a:tc>
                  <a:txBody>
                    <a:bodyPr/>
                    <a:lstStyle/>
                    <a:p>
                      <a:pPr algn="ctr" fontAlgn="b"/>
                      <a:r>
                        <a:rPr lang="en-US" sz="1600" b="0" i="0" u="none" strike="noStrike" dirty="0">
                          <a:solidFill>
                            <a:srgbClr val="000000"/>
                          </a:solidFill>
                          <a:effectLst/>
                          <a:latin typeface="+mn-lt"/>
                        </a:rPr>
                        <a:t>   124,638 </a:t>
                      </a:r>
                    </a:p>
                  </a:txBody>
                  <a:tcPr marL="0" marR="0" marT="0" marB="0" anchor="b"/>
                </a:tc>
                <a:tc>
                  <a:txBody>
                    <a:bodyPr/>
                    <a:lstStyle/>
                    <a:p>
                      <a:pPr algn="ctr" fontAlgn="b"/>
                      <a:r>
                        <a:rPr lang="en-US" sz="1600" b="0" i="0" u="none" strike="noStrike" dirty="0">
                          <a:solidFill>
                            <a:srgbClr val="000000"/>
                          </a:solidFill>
                          <a:effectLst/>
                          <a:latin typeface="+mn-lt"/>
                        </a:rPr>
                        <a:t>2.8%</a:t>
                      </a:r>
                    </a:p>
                  </a:txBody>
                  <a:tcPr marL="0" marR="0" marT="0" marB="0" anchor="b"/>
                </a:tc>
                <a:extLst>
                  <a:ext uri="{0D108BD9-81ED-4DB2-BD59-A6C34878D82A}">
                    <a16:rowId xmlns:a16="http://schemas.microsoft.com/office/drawing/2014/main" xmlns="" val="1989808249"/>
                  </a:ext>
                </a:extLst>
              </a:tr>
              <a:tr h="305372">
                <a:tc>
                  <a:txBody>
                    <a:bodyPr/>
                    <a:lstStyle/>
                    <a:p>
                      <a:pPr algn="l" fontAlgn="b"/>
                      <a:r>
                        <a:rPr lang="en-US" sz="1600" b="0" i="0" u="none" strike="noStrike" dirty="0">
                          <a:solidFill>
                            <a:srgbClr val="000000"/>
                          </a:solidFill>
                          <a:effectLst/>
                          <a:latin typeface="+mn-lt"/>
                        </a:rPr>
                        <a:t>  Golf</a:t>
                      </a:r>
                    </a:p>
                  </a:txBody>
                  <a:tcPr marL="0" marR="0" marT="0" marB="0" anchor="b"/>
                </a:tc>
                <a:tc>
                  <a:txBody>
                    <a:bodyPr/>
                    <a:lstStyle/>
                    <a:p>
                      <a:pPr algn="ctr" fontAlgn="b"/>
                      <a:r>
                        <a:rPr lang="en-US" sz="1600" b="0" i="0" u="none" strike="noStrike" dirty="0">
                          <a:solidFill>
                            <a:srgbClr val="000000"/>
                          </a:solidFill>
                          <a:effectLst/>
                          <a:latin typeface="+mn-lt"/>
                        </a:rPr>
                        <a:t>     89,196 </a:t>
                      </a:r>
                    </a:p>
                  </a:txBody>
                  <a:tcPr marL="0" marR="0" marT="0" marB="0" anchor="b"/>
                </a:tc>
                <a:tc>
                  <a:txBody>
                    <a:bodyPr/>
                    <a:lstStyle/>
                    <a:p>
                      <a:pPr algn="ctr" fontAlgn="b"/>
                      <a:r>
                        <a:rPr lang="en-US" sz="1600" b="0" i="0" u="none" strike="noStrike" dirty="0">
                          <a:solidFill>
                            <a:srgbClr val="000000"/>
                          </a:solidFill>
                          <a:effectLst/>
                          <a:latin typeface="+mn-lt"/>
                        </a:rPr>
                        <a:t>2.0%</a:t>
                      </a:r>
                    </a:p>
                  </a:txBody>
                  <a:tcPr marL="0" marR="0" marT="0" marB="0" anchor="b"/>
                </a:tc>
                <a:extLst>
                  <a:ext uri="{0D108BD9-81ED-4DB2-BD59-A6C34878D82A}">
                    <a16:rowId xmlns:a16="http://schemas.microsoft.com/office/drawing/2014/main" xmlns="" val="1309351164"/>
                  </a:ext>
                </a:extLst>
              </a:tr>
              <a:tr h="305372">
                <a:tc>
                  <a:txBody>
                    <a:bodyPr/>
                    <a:lstStyle/>
                    <a:p>
                      <a:pPr algn="l" fontAlgn="b"/>
                      <a:r>
                        <a:rPr lang="en-US" sz="1600" b="0" i="0" u="none" strike="noStrike" dirty="0">
                          <a:solidFill>
                            <a:srgbClr val="000000"/>
                          </a:solidFill>
                          <a:effectLst/>
                          <a:latin typeface="+mn-lt"/>
                        </a:rPr>
                        <a:t>  Snowshoeing</a:t>
                      </a:r>
                    </a:p>
                  </a:txBody>
                  <a:tcPr marL="0" marR="0" marT="0" marB="0" anchor="b"/>
                </a:tc>
                <a:tc>
                  <a:txBody>
                    <a:bodyPr/>
                    <a:lstStyle/>
                    <a:p>
                      <a:pPr algn="ctr" fontAlgn="b"/>
                      <a:r>
                        <a:rPr lang="en-US" sz="1600" b="0" i="0" u="none" strike="noStrike" dirty="0">
                          <a:solidFill>
                            <a:srgbClr val="000000"/>
                          </a:solidFill>
                          <a:effectLst/>
                          <a:latin typeface="+mn-lt"/>
                        </a:rPr>
                        <a:t>     76,904 </a:t>
                      </a:r>
                    </a:p>
                  </a:txBody>
                  <a:tcPr marL="0" marR="0" marT="0" marB="0" anchor="b"/>
                </a:tc>
                <a:tc>
                  <a:txBody>
                    <a:bodyPr/>
                    <a:lstStyle/>
                    <a:p>
                      <a:pPr algn="ctr" fontAlgn="b"/>
                      <a:r>
                        <a:rPr lang="en-US" sz="1600" b="0" i="0" u="none" strike="noStrike" dirty="0">
                          <a:solidFill>
                            <a:srgbClr val="000000"/>
                          </a:solidFill>
                          <a:effectLst/>
                          <a:latin typeface="+mn-lt"/>
                        </a:rPr>
                        <a:t>1.7%</a:t>
                      </a:r>
                    </a:p>
                  </a:txBody>
                  <a:tcPr marL="0" marR="0" marT="0" marB="0" anchor="b"/>
                </a:tc>
                <a:extLst>
                  <a:ext uri="{0D108BD9-81ED-4DB2-BD59-A6C34878D82A}">
                    <a16:rowId xmlns:a16="http://schemas.microsoft.com/office/drawing/2014/main" xmlns="" val="2471448396"/>
                  </a:ext>
                </a:extLst>
              </a:tr>
              <a:tr h="305372">
                <a:tc>
                  <a:txBody>
                    <a:bodyPr/>
                    <a:lstStyle/>
                    <a:p>
                      <a:pPr algn="l" fontAlgn="b"/>
                      <a:r>
                        <a:rPr lang="en-US" sz="1600" b="0" i="0" u="none" strike="noStrike" dirty="0">
                          <a:solidFill>
                            <a:srgbClr val="000000"/>
                          </a:solidFill>
                          <a:effectLst/>
                          <a:latin typeface="+mn-lt"/>
                        </a:rPr>
                        <a:t>  Horseback riding</a:t>
                      </a:r>
                    </a:p>
                  </a:txBody>
                  <a:tcPr marL="0" marR="0" marT="0" marB="0" anchor="b"/>
                </a:tc>
                <a:tc>
                  <a:txBody>
                    <a:bodyPr/>
                    <a:lstStyle/>
                    <a:p>
                      <a:pPr algn="ctr" fontAlgn="b"/>
                      <a:r>
                        <a:rPr lang="en-US" sz="1600" b="0" i="0" u="none" strike="noStrike" dirty="0">
                          <a:solidFill>
                            <a:srgbClr val="000000"/>
                          </a:solidFill>
                          <a:effectLst/>
                          <a:latin typeface="+mn-lt"/>
                        </a:rPr>
                        <a:t>     72,135 </a:t>
                      </a:r>
                    </a:p>
                  </a:txBody>
                  <a:tcPr marL="0" marR="0" marT="0" marB="0" anchor="b"/>
                </a:tc>
                <a:tc>
                  <a:txBody>
                    <a:bodyPr/>
                    <a:lstStyle/>
                    <a:p>
                      <a:pPr algn="ctr" fontAlgn="b"/>
                      <a:r>
                        <a:rPr lang="en-US" sz="1600" b="0" i="0" u="none" strike="noStrike" dirty="0">
                          <a:solidFill>
                            <a:srgbClr val="000000"/>
                          </a:solidFill>
                          <a:effectLst/>
                          <a:latin typeface="+mn-lt"/>
                        </a:rPr>
                        <a:t>1.6%</a:t>
                      </a:r>
                    </a:p>
                  </a:txBody>
                  <a:tcPr marL="0" marR="0" marT="0" marB="0" anchor="b"/>
                </a:tc>
                <a:extLst>
                  <a:ext uri="{0D108BD9-81ED-4DB2-BD59-A6C34878D82A}">
                    <a16:rowId xmlns:a16="http://schemas.microsoft.com/office/drawing/2014/main" xmlns="" val="274462457"/>
                  </a:ext>
                </a:extLst>
              </a:tr>
            </a:tbl>
          </a:graphicData>
        </a:graphic>
      </p:graphicFrame>
      <p:sp>
        <p:nvSpPr>
          <p:cNvPr id="2" name="Slide Number Placeholder 1">
            <a:extLst>
              <a:ext uri="{FF2B5EF4-FFF2-40B4-BE49-F238E27FC236}">
                <a16:creationId xmlns:a16="http://schemas.microsoft.com/office/drawing/2014/main" xmlns="" id="{CA6CF716-376F-4AF7-9A98-30F5F72D83AC}"/>
              </a:ext>
            </a:extLst>
          </p:cNvPr>
          <p:cNvSpPr>
            <a:spLocks noGrp="1"/>
          </p:cNvSpPr>
          <p:nvPr>
            <p:ph type="sldNum" sz="quarter" idx="12"/>
          </p:nvPr>
        </p:nvSpPr>
        <p:spPr/>
        <p:txBody>
          <a:bodyPr/>
          <a:lstStyle/>
          <a:p>
            <a:fld id="{CA8D9AD5-F248-4919-864A-CFD76CC027D6}" type="slidenum">
              <a:rPr lang="en-US" smtClean="0"/>
              <a:pPr/>
              <a:t>21</a:t>
            </a:fld>
            <a:endParaRPr lang="en-US" dirty="0"/>
          </a:p>
        </p:txBody>
      </p:sp>
      <p:sp>
        <p:nvSpPr>
          <p:cNvPr id="3" name="Footer Placeholder 2">
            <a:extLst>
              <a:ext uri="{FF2B5EF4-FFF2-40B4-BE49-F238E27FC236}">
                <a16:creationId xmlns:a16="http://schemas.microsoft.com/office/drawing/2014/main" xmlns="" id="{CD43D271-ED6E-41BA-B4C2-F3BEDCF66834}"/>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78797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E0B3B-8A98-46B5-B5AC-CDC9E8BD6CDD}"/>
              </a:ext>
            </a:extLst>
          </p:cNvPr>
          <p:cNvSpPr>
            <a:spLocks noGrp="1"/>
          </p:cNvSpPr>
          <p:nvPr>
            <p:ph type="title"/>
          </p:nvPr>
        </p:nvSpPr>
        <p:spPr>
          <a:xfrm>
            <a:off x="0" y="448754"/>
            <a:ext cx="10850880" cy="620025"/>
          </a:xfrm>
          <a:solidFill>
            <a:schemeClr val="tx2"/>
          </a:solidFill>
        </p:spPr>
        <p:txBody>
          <a:bodyPr anchor="b">
            <a:normAutofit/>
          </a:bodyPr>
          <a:lstStyle/>
          <a:p>
            <a:r>
              <a:rPr lang="en-US" b="1" dirty="0">
                <a:solidFill>
                  <a:schemeClr val="bg1"/>
                </a:solidFill>
              </a:rPr>
              <a:t>  Deeper Analysis: Tubing &amp; Sledding</a:t>
            </a:r>
          </a:p>
        </p:txBody>
      </p:sp>
      <p:sp>
        <p:nvSpPr>
          <p:cNvPr id="3" name="Text Placeholder 2">
            <a:extLst>
              <a:ext uri="{FF2B5EF4-FFF2-40B4-BE49-F238E27FC236}">
                <a16:creationId xmlns:a16="http://schemas.microsoft.com/office/drawing/2014/main" xmlns="" id="{59DC5456-2AE5-49D3-A1FA-6566B4229D7A}"/>
              </a:ext>
            </a:extLst>
          </p:cNvPr>
          <p:cNvSpPr>
            <a:spLocks noGrp="1"/>
          </p:cNvSpPr>
          <p:nvPr>
            <p:ph idx="1"/>
          </p:nvPr>
        </p:nvSpPr>
        <p:spPr>
          <a:xfrm>
            <a:off x="587023" y="3895414"/>
            <a:ext cx="10263858" cy="2302469"/>
          </a:xfrm>
        </p:spPr>
        <p:txBody>
          <a:bodyPr>
            <a:normAutofit/>
          </a:bodyPr>
          <a:lstStyle/>
          <a:p>
            <a:pPr marL="45720" indent="0">
              <a:buNone/>
            </a:pPr>
            <a:r>
              <a:rPr lang="en-US" sz="1800" dirty="0"/>
              <a:t>Additionally, tubing hills have a quick turnover (can see large numbers even with moderate active use at any one time), is family-oriented (large group size), has a higher percent of overnight stays than most activities, and is spread across at least seven different locations, including Winter Park Resort. </a:t>
            </a:r>
          </a:p>
          <a:p>
            <a:pPr marL="45720" indent="0">
              <a:buNone/>
            </a:pPr>
            <a:r>
              <a:rPr lang="en-US" sz="1800" dirty="0"/>
              <a:t>A drive by Colorado Adventure Park on a weekend day will give a good indication of exactly how popular this activity is for visitors to the area. Add Winter Park Resort, Devil’s Thumb Ranch, Snow Mountain Ranch, Hideaway Park, the Grand Lake Touring Center, and the Fraser Tubing Hill, and these add up to an unexpectantly significant economic impact. </a:t>
            </a:r>
          </a:p>
          <a:p>
            <a:endParaRPr lang="en-US" sz="1600" dirty="0"/>
          </a:p>
        </p:txBody>
      </p:sp>
      <p:sp>
        <p:nvSpPr>
          <p:cNvPr id="4" name="Slide Number Placeholder 3">
            <a:extLst>
              <a:ext uri="{FF2B5EF4-FFF2-40B4-BE49-F238E27FC236}">
                <a16:creationId xmlns:a16="http://schemas.microsoft.com/office/drawing/2014/main" xmlns="" id="{F7CCC48C-65FB-4C5D-996E-1960AB26766E}"/>
              </a:ext>
            </a:extLst>
          </p:cNvPr>
          <p:cNvSpPr>
            <a:spLocks noGrp="1"/>
          </p:cNvSpPr>
          <p:nvPr>
            <p:ph type="sldNum" sz="quarter" idx="12"/>
          </p:nvPr>
        </p:nvSpPr>
        <p:spPr/>
        <p:txBody>
          <a:bodyPr/>
          <a:lstStyle/>
          <a:p>
            <a:fld id="{CA8D9AD5-F248-4919-864A-CFD76CC027D6}" type="slidenum">
              <a:rPr lang="en-US" smtClean="0"/>
              <a:t>22</a:t>
            </a:fld>
            <a:endParaRPr lang="en-US" dirty="0"/>
          </a:p>
        </p:txBody>
      </p:sp>
      <p:sp>
        <p:nvSpPr>
          <p:cNvPr id="5" name="Footer Placeholder 4">
            <a:extLst>
              <a:ext uri="{FF2B5EF4-FFF2-40B4-BE49-F238E27FC236}">
                <a16:creationId xmlns:a16="http://schemas.microsoft.com/office/drawing/2014/main" xmlns="" id="{F224BEC8-2BF6-4D5D-816D-38A27325D6FE}"/>
              </a:ext>
            </a:extLst>
          </p:cNvPr>
          <p:cNvSpPr>
            <a:spLocks noGrp="1"/>
          </p:cNvSpPr>
          <p:nvPr>
            <p:ph type="ftr" sz="quarter" idx="11"/>
          </p:nvPr>
        </p:nvSpPr>
        <p:spPr/>
        <p:txBody>
          <a:bodyPr/>
          <a:lstStyle/>
          <a:p>
            <a:r>
              <a:rPr lang="en-US"/>
              <a:t>Summit Economics, LLC</a:t>
            </a:r>
            <a:endParaRPr lang="en-US" dirty="0"/>
          </a:p>
        </p:txBody>
      </p:sp>
      <p:pic>
        <p:nvPicPr>
          <p:cNvPr id="7" name="Picture 6" descr="A picture containing outdoor, transport&#10;&#10;Description automatically generated">
            <a:extLst>
              <a:ext uri="{FF2B5EF4-FFF2-40B4-BE49-F238E27FC236}">
                <a16:creationId xmlns:a16="http://schemas.microsoft.com/office/drawing/2014/main" xmlns="" id="{58E82D22-56E7-4C23-898C-117CB029B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212" y="1490085"/>
            <a:ext cx="3094566" cy="2063045"/>
          </a:xfrm>
          <a:prstGeom prst="rect">
            <a:avLst/>
          </a:prstGeom>
        </p:spPr>
      </p:pic>
      <p:sp>
        <p:nvSpPr>
          <p:cNvPr id="8" name="TextBox 7">
            <a:extLst>
              <a:ext uri="{FF2B5EF4-FFF2-40B4-BE49-F238E27FC236}">
                <a16:creationId xmlns:a16="http://schemas.microsoft.com/office/drawing/2014/main" xmlns="" id="{36698455-F01E-4181-B296-6274057AF6F4}"/>
              </a:ext>
            </a:extLst>
          </p:cNvPr>
          <p:cNvSpPr txBox="1"/>
          <p:nvPr/>
        </p:nvSpPr>
        <p:spPr>
          <a:xfrm>
            <a:off x="3781778" y="1399822"/>
            <a:ext cx="6874933" cy="2739211"/>
          </a:xfrm>
          <a:prstGeom prst="rect">
            <a:avLst/>
          </a:prstGeom>
          <a:noFill/>
        </p:spPr>
        <p:txBody>
          <a:bodyPr wrap="square" rtlCol="0">
            <a:spAutoFit/>
          </a:bodyPr>
          <a:lstStyle/>
          <a:p>
            <a:pPr marL="45720" indent="0">
              <a:spcBef>
                <a:spcPts val="1200"/>
              </a:spcBef>
              <a:buNone/>
            </a:pPr>
            <a:r>
              <a:rPr lang="en-US" sz="1800" dirty="0">
                <a:solidFill>
                  <a:schemeClr val="tx2"/>
                </a:solidFill>
              </a:rPr>
              <a:t>Tubing &amp; sledding. These activities’ appearance high on the list of tourist activity participation (simply listed as “tubing”) created some surprise, hesitance, and questions initially. This led to additional research to validate or invalidate the findings, including reaching out to the activity locations. </a:t>
            </a:r>
          </a:p>
          <a:p>
            <a:pPr marL="45720" indent="0">
              <a:spcBef>
                <a:spcPts val="1200"/>
              </a:spcBef>
              <a:buNone/>
            </a:pPr>
            <a:r>
              <a:rPr lang="en-US" sz="1800" dirty="0">
                <a:solidFill>
                  <a:schemeClr val="tx2"/>
                </a:solidFill>
              </a:rPr>
              <a:t>While looking deeper, there was surprise in how significant of a draw tubing is for Grand County. In visitor surveys it is one of the top activities cited as what they found memorable about their winter visit. </a:t>
            </a:r>
          </a:p>
          <a:p>
            <a:endParaRPr lang="en-US" dirty="0"/>
          </a:p>
        </p:txBody>
      </p:sp>
    </p:spTree>
    <p:extLst>
      <p:ext uri="{BB962C8B-B14F-4D97-AF65-F5344CB8AC3E}">
        <p14:creationId xmlns:p14="http://schemas.microsoft.com/office/powerpoint/2010/main" val="30643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xmlns="" id="{972BE2BD-03C1-4AF2-9117-B8C6BCC3414E}"/>
              </a:ext>
            </a:extLst>
          </p:cNvPr>
          <p:cNvSpPr>
            <a:spLocks noGrp="1"/>
          </p:cNvSpPr>
          <p:nvPr>
            <p:ph type="title"/>
          </p:nvPr>
        </p:nvSpPr>
        <p:spPr>
          <a:xfrm>
            <a:off x="1524000" y="642938"/>
            <a:ext cx="9144000" cy="1014413"/>
          </a:xfrm>
        </p:spPr>
        <p:txBody>
          <a:bodyPr/>
          <a:lstStyle/>
          <a:p>
            <a:r>
              <a:rPr lang="en-US" dirty="0"/>
              <a:t>Visitor Types</a:t>
            </a:r>
          </a:p>
        </p:txBody>
      </p:sp>
      <p:sp>
        <p:nvSpPr>
          <p:cNvPr id="13" name="Text Placeholder 3">
            <a:extLst>
              <a:ext uri="{FF2B5EF4-FFF2-40B4-BE49-F238E27FC236}">
                <a16:creationId xmlns:a16="http://schemas.microsoft.com/office/drawing/2014/main" xmlns="" id="{ECD3C0E8-2E21-4200-A2AE-D7F6FC9B9DED}"/>
              </a:ext>
            </a:extLst>
          </p:cNvPr>
          <p:cNvSpPr>
            <a:spLocks noGrp="1"/>
          </p:cNvSpPr>
          <p:nvPr>
            <p:ph type="body" idx="1"/>
          </p:nvPr>
        </p:nvSpPr>
        <p:spPr>
          <a:xfrm>
            <a:off x="1014413" y="1816925"/>
            <a:ext cx="10129837" cy="4569588"/>
          </a:xfrm>
        </p:spPr>
        <p:txBody>
          <a:bodyPr anchor="t">
            <a:normAutofit fontScale="92500" lnSpcReduction="20000"/>
          </a:bodyPr>
          <a:lstStyle/>
          <a:p>
            <a:pPr>
              <a:spcAft>
                <a:spcPts val="600"/>
              </a:spcAft>
            </a:pPr>
            <a:r>
              <a:rPr lang="en-US" dirty="0"/>
              <a:t>The data used to identify the number of tourists was able to identify the visitor’s average length of stay (‘LOS’). The data from SeeSource contained the number of days a person stayed, up until 6 days. Anyone staying longer than 6 days was grouped in a category of ‘6+.’ </a:t>
            </a:r>
          </a:p>
          <a:p>
            <a:pPr>
              <a:spcAft>
                <a:spcPts val="600"/>
              </a:spcAft>
            </a:pPr>
            <a:r>
              <a:rPr lang="en-US" dirty="0"/>
              <a:t>Using the Grand Profile, an extensive survey conducted for the County to understand visitor behavior, Summit was able to identify the percentage of visitors who fell into different categories and what the average length of stay was. </a:t>
            </a:r>
          </a:p>
          <a:p>
            <a:pPr>
              <a:spcAft>
                <a:spcPts val="600"/>
              </a:spcAft>
            </a:pPr>
            <a:r>
              <a:rPr lang="en-US" dirty="0"/>
              <a:t>This survey included the categories ‘Day Visitors’ and ‘Overnight Visitors,’ which are what we tend to think of when we consider tourists. However, a significant percent of those visiting fell int0 the ‘Second Home/Seasonal’ category. These are individuals who, as the name would indicate, own a second home in Grand County (2/3 of the housing stock in Grand County are second homes) and seasonal visitors, who likely rent a house or condo for an extended period of time. </a:t>
            </a:r>
          </a:p>
          <a:p>
            <a:pPr>
              <a:spcAft>
                <a:spcPts val="600"/>
              </a:spcAft>
            </a:pPr>
            <a:r>
              <a:rPr lang="en-US" dirty="0"/>
              <a:t>Each of these visitor types engages in different activities and engages in different spending patterns and looking at each category provides insight into the behaviors of different visitor types. The Grand Profile provided a detailed account of these behaviors and patterns. </a:t>
            </a:r>
          </a:p>
        </p:txBody>
      </p:sp>
      <p:sp>
        <p:nvSpPr>
          <p:cNvPr id="2" name="Slide Number Placeholder 1">
            <a:extLst>
              <a:ext uri="{FF2B5EF4-FFF2-40B4-BE49-F238E27FC236}">
                <a16:creationId xmlns:a16="http://schemas.microsoft.com/office/drawing/2014/main" xmlns="" id="{A4DBC538-CCA8-41D1-BBB8-C2034A18073A}"/>
              </a:ext>
            </a:extLst>
          </p:cNvPr>
          <p:cNvSpPr>
            <a:spLocks noGrp="1"/>
          </p:cNvSpPr>
          <p:nvPr>
            <p:ph type="sldNum" sz="quarter" idx="12"/>
          </p:nvPr>
        </p:nvSpPr>
        <p:spPr/>
        <p:txBody>
          <a:bodyPr/>
          <a:lstStyle/>
          <a:p>
            <a:fld id="{CA8D9AD5-F248-4919-864A-CFD76CC027D6}" type="slidenum">
              <a:rPr lang="en-US" smtClean="0"/>
              <a:t>23</a:t>
            </a:fld>
            <a:endParaRPr lang="en-US" dirty="0"/>
          </a:p>
        </p:txBody>
      </p:sp>
      <p:sp>
        <p:nvSpPr>
          <p:cNvPr id="3" name="Footer Placeholder 2">
            <a:extLst>
              <a:ext uri="{FF2B5EF4-FFF2-40B4-BE49-F238E27FC236}">
                <a16:creationId xmlns:a16="http://schemas.microsoft.com/office/drawing/2014/main" xmlns="" id="{85248255-2764-40F1-A346-3EE314BF1F39}"/>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418292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F8A604AA-3EE4-48DD-910D-2813757A9C19}"/>
              </a:ext>
            </a:extLst>
          </p:cNvPr>
          <p:cNvSpPr>
            <a:spLocks noGrp="1"/>
          </p:cNvSpPr>
          <p:nvPr>
            <p:ph type="title"/>
          </p:nvPr>
        </p:nvSpPr>
        <p:spPr>
          <a:xfrm>
            <a:off x="653143" y="392914"/>
            <a:ext cx="3906982" cy="1041127"/>
          </a:xfrm>
        </p:spPr>
        <p:txBody>
          <a:bodyPr>
            <a:normAutofit fontScale="90000"/>
          </a:bodyPr>
          <a:lstStyle/>
          <a:p>
            <a:r>
              <a:rPr lang="en-US" dirty="0"/>
              <a:t>Deeper Analysis: Activity by Visitor Type</a:t>
            </a:r>
          </a:p>
        </p:txBody>
      </p:sp>
      <p:sp>
        <p:nvSpPr>
          <p:cNvPr id="3" name="Text Placeholder 2">
            <a:extLst>
              <a:ext uri="{FF2B5EF4-FFF2-40B4-BE49-F238E27FC236}">
                <a16:creationId xmlns:a16="http://schemas.microsoft.com/office/drawing/2014/main" xmlns="" id="{8051908D-C1A3-42A1-8A48-9F7DE1531362}"/>
              </a:ext>
            </a:extLst>
          </p:cNvPr>
          <p:cNvSpPr>
            <a:spLocks noGrp="1"/>
          </p:cNvSpPr>
          <p:nvPr>
            <p:ph type="body" sz="half" idx="2"/>
          </p:nvPr>
        </p:nvSpPr>
        <p:spPr>
          <a:xfrm>
            <a:off x="653143" y="1745673"/>
            <a:ext cx="3705101" cy="4543299"/>
          </a:xfrm>
        </p:spPr>
        <p:txBody>
          <a:bodyPr>
            <a:normAutofit lnSpcReduction="10000"/>
          </a:bodyPr>
          <a:lstStyle/>
          <a:p>
            <a:r>
              <a:rPr lang="en-US" sz="1400" dirty="0"/>
              <a:t>The table to the right yields some interesting insights into the activities by various visitor types. For example, probably not shocking that second-home and seasonal visitors engage in ‘Sightseeing’ at a lower frequency than day or overnight visitors. However, their lower rate of skiing, while having higher rates of mountain biking and hiking, is interesting and would seem to indicate these are largely summer visitors, with second-home owners possibly renting out their homes during the high value winter season. </a:t>
            </a:r>
          </a:p>
          <a:p>
            <a:r>
              <a:rPr lang="en-US" sz="1400" dirty="0"/>
              <a:t>Also surprising are insights gleaned from the percentage of activity participants who stay overnight. This is an important distinction because overnight visitors spend more money and have a larger economic impact. One surprise is the low number of people who engage in skiing (downhill and backcountry), snowshoeing, and downhill mountain biking who stay overnight. This is likely because of the proximity of Winter Park and the trails in Grand County to Denver. However, horseback riding and snowmobiling both exceed 70% for participants staying overnight.</a:t>
            </a:r>
          </a:p>
        </p:txBody>
      </p:sp>
      <p:graphicFrame>
        <p:nvGraphicFramePr>
          <p:cNvPr id="5" name="Content Placeholder 4">
            <a:extLst>
              <a:ext uri="{FF2B5EF4-FFF2-40B4-BE49-F238E27FC236}">
                <a16:creationId xmlns:a16="http://schemas.microsoft.com/office/drawing/2014/main" xmlns="" id="{8C0F9BA1-1DBE-4ECB-9377-B323AB8D1331}"/>
              </a:ext>
            </a:extLst>
          </p:cNvPr>
          <p:cNvGraphicFramePr>
            <a:graphicFrameLocks noGrp="1"/>
          </p:cNvGraphicFramePr>
          <p:nvPr>
            <p:ph idx="1"/>
            <p:extLst>
              <p:ext uri="{D42A27DB-BD31-4B8C-83A1-F6EECF244321}">
                <p14:modId xmlns:p14="http://schemas.microsoft.com/office/powerpoint/2010/main" val="568185168"/>
              </p:ext>
            </p:extLst>
          </p:nvPr>
        </p:nvGraphicFramePr>
        <p:xfrm>
          <a:off x="5494720" y="163892"/>
          <a:ext cx="6235318" cy="6286376"/>
        </p:xfrm>
        <a:graphic>
          <a:graphicData uri="http://schemas.openxmlformats.org/drawingml/2006/table">
            <a:tbl>
              <a:tblPr firstRow="1" bandRow="1">
                <a:solidFill>
                  <a:schemeClr val="bg1"/>
                </a:solidFill>
                <a:tableStyleId>{5C22544A-7EE6-4342-B048-85BDC9FD1C3A}</a:tableStyleId>
              </a:tblPr>
              <a:tblGrid>
                <a:gridCol w="2330164">
                  <a:extLst>
                    <a:ext uri="{9D8B030D-6E8A-4147-A177-3AD203B41FA5}">
                      <a16:colId xmlns:a16="http://schemas.microsoft.com/office/drawing/2014/main" xmlns="" val="4147427192"/>
                    </a:ext>
                  </a:extLst>
                </a:gridCol>
                <a:gridCol w="1221572">
                  <a:extLst>
                    <a:ext uri="{9D8B030D-6E8A-4147-A177-3AD203B41FA5}">
                      <a16:colId xmlns:a16="http://schemas.microsoft.com/office/drawing/2014/main" xmlns="" val="1908600309"/>
                    </a:ext>
                  </a:extLst>
                </a:gridCol>
                <a:gridCol w="1140178">
                  <a:extLst>
                    <a:ext uri="{9D8B030D-6E8A-4147-A177-3AD203B41FA5}">
                      <a16:colId xmlns:a16="http://schemas.microsoft.com/office/drawing/2014/main" xmlns="" val="2284829450"/>
                    </a:ext>
                  </a:extLst>
                </a:gridCol>
                <a:gridCol w="1543404">
                  <a:extLst>
                    <a:ext uri="{9D8B030D-6E8A-4147-A177-3AD203B41FA5}">
                      <a16:colId xmlns:a16="http://schemas.microsoft.com/office/drawing/2014/main" xmlns="" val="4008445928"/>
                    </a:ext>
                  </a:extLst>
                </a:gridCol>
              </a:tblGrid>
              <a:tr h="461813">
                <a:tc>
                  <a:txBody>
                    <a:bodyPr/>
                    <a:lstStyle/>
                    <a:p>
                      <a:pPr algn="ctr" fontAlgn="b"/>
                      <a:r>
                        <a:rPr lang="en-US" sz="1600" b="1" u="none" strike="noStrike" cap="none" spc="0" dirty="0">
                          <a:solidFill>
                            <a:schemeClr val="bg1"/>
                          </a:solidFill>
                          <a:effectLst/>
                        </a:rPr>
                        <a:t>Activity</a:t>
                      </a:r>
                      <a:endParaRPr lang="en-US" sz="1600" b="1" i="0" u="none" strike="noStrike" cap="none" spc="0" dirty="0">
                        <a:solidFill>
                          <a:schemeClr val="bg1"/>
                        </a:solidFill>
                        <a:effectLst/>
                        <a:latin typeface="Calibri" panose="020F0502020204030204" pitchFamily="34" charset="0"/>
                      </a:endParaRPr>
                    </a:p>
                  </a:txBody>
                  <a:tcPr marL="66991" marR="6023" marT="51532" marB="51532"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solidFill>
                      <a:schemeClr val="tx2"/>
                    </a:solidFill>
                  </a:tcPr>
                </a:tc>
                <a:tc>
                  <a:txBody>
                    <a:bodyPr/>
                    <a:lstStyle/>
                    <a:p>
                      <a:pPr algn="ctr" fontAlgn="b"/>
                      <a:r>
                        <a:rPr lang="en-US" sz="1600" b="1" u="none" strike="noStrike" cap="none" spc="0" dirty="0">
                          <a:solidFill>
                            <a:schemeClr val="bg1"/>
                          </a:solidFill>
                          <a:effectLst/>
                        </a:rPr>
                        <a:t>Day Trip %</a:t>
                      </a:r>
                      <a:endParaRPr lang="en-US" sz="1600" b="1" i="0" u="none" strike="noStrike" cap="none" spc="0" dirty="0">
                        <a:solidFill>
                          <a:schemeClr val="bg1"/>
                        </a:solidFill>
                        <a:effectLst/>
                        <a:latin typeface="Calibri" panose="020F0502020204030204" pitchFamily="34" charset="0"/>
                      </a:endParaRPr>
                    </a:p>
                  </a:txBody>
                  <a:tcPr marL="66991" marR="6023" marT="51532" marB="51532"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2"/>
                    </a:solidFill>
                  </a:tcPr>
                </a:tc>
                <a:tc>
                  <a:txBody>
                    <a:bodyPr/>
                    <a:lstStyle/>
                    <a:p>
                      <a:pPr algn="ctr" fontAlgn="b"/>
                      <a:r>
                        <a:rPr lang="en-US" sz="1600" b="1" u="none" strike="noStrike" cap="none" spc="0" dirty="0">
                          <a:solidFill>
                            <a:schemeClr val="bg1"/>
                          </a:solidFill>
                          <a:effectLst/>
                        </a:rPr>
                        <a:t>Overnight %</a:t>
                      </a:r>
                      <a:endParaRPr lang="en-US" sz="1600" b="1" i="0" u="none" strike="noStrike" cap="none" spc="0" dirty="0">
                        <a:solidFill>
                          <a:schemeClr val="bg1"/>
                        </a:solidFill>
                        <a:effectLst/>
                        <a:latin typeface="Calibri" panose="020F0502020204030204" pitchFamily="34" charset="0"/>
                      </a:endParaRPr>
                    </a:p>
                  </a:txBody>
                  <a:tcPr marL="66991" marR="6023" marT="51532" marB="51532"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2"/>
                    </a:solidFill>
                  </a:tcPr>
                </a:tc>
                <a:tc>
                  <a:txBody>
                    <a:bodyPr/>
                    <a:lstStyle/>
                    <a:p>
                      <a:pPr algn="ctr" fontAlgn="b"/>
                      <a:r>
                        <a:rPr lang="en-US" sz="1600" b="1" u="none" strike="noStrike" cap="none" spc="0" dirty="0">
                          <a:solidFill>
                            <a:schemeClr val="bg1"/>
                          </a:solidFill>
                          <a:effectLst/>
                        </a:rPr>
                        <a:t>Seasonal / Second Home %</a:t>
                      </a:r>
                      <a:endParaRPr lang="en-US" sz="1600" b="1" i="0" u="none" strike="noStrike" cap="none" spc="0" dirty="0">
                        <a:solidFill>
                          <a:schemeClr val="bg1"/>
                        </a:solidFill>
                        <a:effectLst/>
                        <a:latin typeface="Calibri" panose="020F0502020204030204" pitchFamily="34" charset="0"/>
                      </a:endParaRPr>
                    </a:p>
                  </a:txBody>
                  <a:tcPr marL="66991" marR="6023" marT="51532" marB="51532"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2"/>
                    </a:solidFill>
                  </a:tcPr>
                </a:tc>
                <a:extLst>
                  <a:ext uri="{0D108BD9-81ED-4DB2-BD59-A6C34878D82A}">
                    <a16:rowId xmlns:a16="http://schemas.microsoft.com/office/drawing/2014/main" xmlns="" val="1370881406"/>
                  </a:ext>
                </a:extLst>
              </a:tr>
              <a:tr h="281668">
                <a:tc>
                  <a:txBody>
                    <a:bodyPr/>
                    <a:lstStyle/>
                    <a:p>
                      <a:pPr algn="l" fontAlgn="b"/>
                      <a:r>
                        <a:rPr lang="en-US" sz="1400" b="0" u="none" strike="noStrike" cap="none" spc="0" dirty="0">
                          <a:solidFill>
                            <a:schemeClr val="tx1"/>
                          </a:solidFill>
                          <a:effectLst/>
                        </a:rPr>
                        <a:t>Downhill skiing (at a resort)</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17.2</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10.4</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8.3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719386609"/>
                  </a:ext>
                </a:extLst>
              </a:tr>
              <a:tr h="281668">
                <a:tc>
                  <a:txBody>
                    <a:bodyPr/>
                    <a:lstStyle/>
                    <a:p>
                      <a:pPr algn="l" fontAlgn="b"/>
                      <a:r>
                        <a:rPr lang="en-US" sz="1400" b="0" u="none" strike="noStrike" cap="none" spc="0" dirty="0">
                          <a:solidFill>
                            <a:schemeClr val="tx1"/>
                          </a:solidFill>
                          <a:effectLst/>
                        </a:rPr>
                        <a:t>Hiking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16.8</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16.6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18.6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044894450"/>
                  </a:ext>
                </a:extLst>
              </a:tr>
              <a:tr h="281668">
                <a:tc>
                  <a:txBody>
                    <a:bodyPr/>
                    <a:lstStyle/>
                    <a:p>
                      <a:pPr algn="l" fontAlgn="b"/>
                      <a:r>
                        <a:rPr lang="en-US" sz="1400" b="0" u="none" strike="noStrike" cap="none" spc="0" dirty="0">
                          <a:solidFill>
                            <a:schemeClr val="tx1"/>
                          </a:solidFill>
                          <a:effectLst/>
                        </a:rPr>
                        <a:t>Sightseeing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16.2</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15.7</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7.4</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3215784766"/>
                  </a:ext>
                </a:extLst>
              </a:tr>
              <a:tr h="281668">
                <a:tc>
                  <a:txBody>
                    <a:bodyPr/>
                    <a:lstStyle/>
                    <a:p>
                      <a:pPr algn="l" fontAlgn="b"/>
                      <a:r>
                        <a:rPr lang="en-US" sz="1400" b="0" u="none" strike="noStrike" cap="none" spc="0" dirty="0">
                          <a:solidFill>
                            <a:schemeClr val="tx1"/>
                          </a:solidFill>
                          <a:effectLst/>
                        </a:rPr>
                        <a:t>Rocky Mountain National Park</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13.2</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11.1</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10.6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68739526"/>
                  </a:ext>
                </a:extLst>
              </a:tr>
              <a:tr h="281668">
                <a:tc>
                  <a:txBody>
                    <a:bodyPr/>
                    <a:lstStyle/>
                    <a:p>
                      <a:pPr algn="l" fontAlgn="b"/>
                      <a:r>
                        <a:rPr lang="en-US" sz="1400" b="0" u="none" strike="noStrike" cap="none" spc="0" dirty="0">
                          <a:solidFill>
                            <a:schemeClr val="tx1"/>
                          </a:solidFill>
                          <a:effectLst/>
                        </a:rPr>
                        <a:t>Mountain Biking </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8.9</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6.2</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11.5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397768255"/>
                  </a:ext>
                </a:extLst>
              </a:tr>
              <a:tr h="281668">
                <a:tc>
                  <a:txBody>
                    <a:bodyPr/>
                    <a:lstStyle/>
                    <a:p>
                      <a:pPr algn="l" fontAlgn="b"/>
                      <a:r>
                        <a:rPr lang="en-US" sz="1400" b="0" u="none" strike="noStrike" cap="none" spc="0" dirty="0">
                          <a:solidFill>
                            <a:schemeClr val="tx1"/>
                          </a:solidFill>
                          <a:effectLst/>
                        </a:rPr>
                        <a:t>Watching wildlife</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8.6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10.5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10.6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2128587467"/>
                  </a:ext>
                </a:extLst>
              </a:tr>
              <a:tr h="281668">
                <a:tc>
                  <a:txBody>
                    <a:bodyPr/>
                    <a:lstStyle/>
                    <a:p>
                      <a:pPr algn="l" fontAlgn="b"/>
                      <a:r>
                        <a:rPr lang="en-US" sz="1400" b="0" u="none" strike="noStrike" cap="none" spc="0" dirty="0">
                          <a:solidFill>
                            <a:schemeClr val="tx1"/>
                          </a:solidFill>
                          <a:effectLst/>
                        </a:rPr>
                        <a:t>Water sports</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2.6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3.5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4.1</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827312206"/>
                  </a:ext>
                </a:extLst>
              </a:tr>
              <a:tr h="281668">
                <a:tc>
                  <a:txBody>
                    <a:bodyPr/>
                    <a:lstStyle/>
                    <a:p>
                      <a:pPr algn="l" fontAlgn="b"/>
                      <a:r>
                        <a:rPr lang="en-US" sz="1400" b="0" u="none" strike="noStrike" cap="none" spc="0" dirty="0">
                          <a:solidFill>
                            <a:schemeClr val="tx1"/>
                          </a:solidFill>
                          <a:effectLst/>
                        </a:rPr>
                        <a:t>Camping/Backpacking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2.6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4.4</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2.3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1897707808"/>
                  </a:ext>
                </a:extLst>
              </a:tr>
              <a:tr h="281668">
                <a:tc>
                  <a:txBody>
                    <a:bodyPr/>
                    <a:lstStyle/>
                    <a:p>
                      <a:pPr algn="l" fontAlgn="b"/>
                      <a:r>
                        <a:rPr lang="en-US" sz="1400" b="0" u="none" strike="noStrike" cap="none" spc="0" dirty="0">
                          <a:solidFill>
                            <a:schemeClr val="tx1"/>
                          </a:solidFill>
                          <a:effectLst/>
                        </a:rPr>
                        <a:t>Tubing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2.3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3.6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2.8</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735020379"/>
                  </a:ext>
                </a:extLst>
              </a:tr>
              <a:tr h="281668">
                <a:tc>
                  <a:txBody>
                    <a:bodyPr/>
                    <a:lstStyle/>
                    <a:p>
                      <a:pPr algn="l" fontAlgn="b"/>
                      <a:r>
                        <a:rPr lang="en-US" sz="1400" b="0" u="none" strike="noStrike" cap="none" spc="0" dirty="0">
                          <a:solidFill>
                            <a:schemeClr val="tx1"/>
                          </a:solidFill>
                          <a:effectLst/>
                        </a:rPr>
                        <a:t>Fishing/Ice Fishing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1.9</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4.4</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4.4</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3731986883"/>
                  </a:ext>
                </a:extLst>
              </a:tr>
              <a:tr h="281668">
                <a:tc>
                  <a:txBody>
                    <a:bodyPr/>
                    <a:lstStyle/>
                    <a:p>
                      <a:pPr algn="l" fontAlgn="b"/>
                      <a:r>
                        <a:rPr lang="en-US" sz="1400" b="0" u="none" strike="noStrike" cap="none" spc="0" dirty="0">
                          <a:solidFill>
                            <a:schemeClr val="tx1"/>
                          </a:solidFill>
                          <a:effectLst/>
                        </a:rPr>
                        <a:t>Snowshoeing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1.9</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3.9</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3982802193"/>
                  </a:ext>
                </a:extLst>
              </a:tr>
              <a:tr h="281668">
                <a:tc>
                  <a:txBody>
                    <a:bodyPr/>
                    <a:lstStyle/>
                    <a:p>
                      <a:pPr algn="l" fontAlgn="b"/>
                      <a:r>
                        <a:rPr lang="en-US" sz="1400" b="0" u="none" strike="noStrike" cap="none" spc="0" dirty="0">
                          <a:solidFill>
                            <a:schemeClr val="tx1"/>
                          </a:solidFill>
                          <a:effectLst/>
                        </a:rPr>
                        <a:t>Cross country skiing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1.9</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3.2</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3.5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1170896698"/>
                  </a:ext>
                </a:extLst>
              </a:tr>
              <a:tr h="281668">
                <a:tc>
                  <a:txBody>
                    <a:bodyPr/>
                    <a:lstStyle/>
                    <a:p>
                      <a:pPr algn="l" fontAlgn="b"/>
                      <a:r>
                        <a:rPr lang="en-US" sz="1400" b="0" u="none" strike="noStrike" cap="none" spc="0" dirty="0">
                          <a:solidFill>
                            <a:schemeClr val="tx1"/>
                          </a:solidFill>
                          <a:effectLst/>
                        </a:rPr>
                        <a:t>Road biking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2.6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4.9</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144430873"/>
                  </a:ext>
                </a:extLst>
              </a:tr>
              <a:tr h="281668">
                <a:tc>
                  <a:txBody>
                    <a:bodyPr/>
                    <a:lstStyle/>
                    <a:p>
                      <a:pPr algn="l" fontAlgn="b"/>
                      <a:r>
                        <a:rPr lang="en-US" sz="1400" b="0" u="none" strike="noStrike" cap="none" spc="0" dirty="0">
                          <a:solidFill>
                            <a:schemeClr val="tx1"/>
                          </a:solidFill>
                          <a:effectLst/>
                        </a:rPr>
                        <a:t>Backcountry skiing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0.6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1.7</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2446395871"/>
                  </a:ext>
                </a:extLst>
              </a:tr>
              <a:tr h="281668">
                <a:tc>
                  <a:txBody>
                    <a:bodyPr/>
                    <a:lstStyle/>
                    <a:p>
                      <a:pPr algn="l" fontAlgn="b"/>
                      <a:r>
                        <a:rPr lang="en-US" sz="1400" b="0" u="none" strike="noStrike" cap="none" spc="0" dirty="0">
                          <a:solidFill>
                            <a:schemeClr val="tx1"/>
                          </a:solidFill>
                          <a:effectLst/>
                        </a:rPr>
                        <a:t>Snowmobiling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0.6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1.5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2843860587"/>
                  </a:ext>
                </a:extLst>
              </a:tr>
              <a:tr h="281668">
                <a:tc>
                  <a:txBody>
                    <a:bodyPr/>
                    <a:lstStyle/>
                    <a:p>
                      <a:pPr algn="l" fontAlgn="b"/>
                      <a:r>
                        <a:rPr lang="en-US" sz="1400" b="0" u="none" strike="noStrike" cap="none" spc="0" dirty="0">
                          <a:solidFill>
                            <a:schemeClr val="tx1"/>
                          </a:solidFill>
                          <a:effectLst/>
                        </a:rPr>
                        <a:t>Horseback riding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0.6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2.2</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1.3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020233620"/>
                  </a:ext>
                </a:extLst>
              </a:tr>
              <a:tr h="281668">
                <a:tc>
                  <a:txBody>
                    <a:bodyPr/>
                    <a:lstStyle/>
                    <a:p>
                      <a:pPr algn="l" fontAlgn="b"/>
                      <a:r>
                        <a:rPr lang="en-US" sz="1400" b="0" u="none" strike="noStrike" cap="none" spc="0" dirty="0">
                          <a:solidFill>
                            <a:schemeClr val="tx1"/>
                          </a:solidFill>
                          <a:effectLst/>
                        </a:rPr>
                        <a:t>Hunting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0.3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0.6</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400" b="0" u="none" strike="noStrike" cap="none" spc="0" dirty="0">
                          <a:solidFill>
                            <a:schemeClr val="tx1"/>
                          </a:solidFill>
                          <a:effectLst/>
                        </a:rPr>
                        <a:t>0.5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760295608"/>
                  </a:ext>
                </a:extLst>
              </a:tr>
              <a:tr h="281668">
                <a:tc>
                  <a:txBody>
                    <a:bodyPr/>
                    <a:lstStyle/>
                    <a:p>
                      <a:pPr algn="l" fontAlgn="b"/>
                      <a:r>
                        <a:rPr lang="en-US" sz="1400" b="0" u="none" strike="noStrike" cap="none" spc="0" dirty="0">
                          <a:solidFill>
                            <a:schemeClr val="tx1"/>
                          </a:solidFill>
                          <a:effectLst/>
                        </a:rPr>
                        <a:t>Rock Climbing</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0.3</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0.5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400" b="0" u="none" strike="noStrike" cap="none" spc="0" dirty="0">
                          <a:solidFill>
                            <a:schemeClr val="tx1"/>
                          </a:solidFill>
                          <a:effectLst/>
                        </a:rPr>
                        <a:t>0.5</a:t>
                      </a:r>
                      <a:endParaRPr lang="en-US" sz="1400" b="0" i="0" u="none" strike="noStrike" cap="none" spc="0" dirty="0">
                        <a:solidFill>
                          <a:schemeClr val="tx1"/>
                        </a:solidFill>
                        <a:effectLst/>
                        <a:latin typeface="Calibri" panose="020F0502020204030204" pitchFamily="34" charset="0"/>
                      </a:endParaRPr>
                    </a:p>
                  </a:txBody>
                  <a:tcPr marL="66991" marR="6023" marT="51532" marB="51532"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812054027"/>
                  </a:ext>
                </a:extLst>
              </a:tr>
            </a:tbl>
          </a:graphicData>
        </a:graphic>
      </p:graphicFrame>
      <p:sp>
        <p:nvSpPr>
          <p:cNvPr id="6" name="TextBox 5">
            <a:extLst>
              <a:ext uri="{FF2B5EF4-FFF2-40B4-BE49-F238E27FC236}">
                <a16:creationId xmlns:a16="http://schemas.microsoft.com/office/drawing/2014/main" xmlns="" id="{861A95C8-DBD5-45C0-882C-D7D0A87FFAF3}"/>
              </a:ext>
            </a:extLst>
          </p:cNvPr>
          <p:cNvSpPr txBox="1"/>
          <p:nvPr/>
        </p:nvSpPr>
        <p:spPr>
          <a:xfrm>
            <a:off x="5494720" y="6583072"/>
            <a:ext cx="6872288" cy="276999"/>
          </a:xfrm>
          <a:prstGeom prst="rect">
            <a:avLst/>
          </a:prstGeom>
          <a:noFill/>
        </p:spPr>
        <p:txBody>
          <a:bodyPr wrap="square" rtlCol="0">
            <a:spAutoFit/>
          </a:bodyPr>
          <a:lstStyle/>
          <a:p>
            <a:r>
              <a:rPr lang="en-US" sz="1200" dirty="0"/>
              <a:t>* Percentages above obtained through Grand Profile Surveys</a:t>
            </a:r>
          </a:p>
        </p:txBody>
      </p:sp>
      <p:sp>
        <p:nvSpPr>
          <p:cNvPr id="2" name="Slide Number Placeholder 1">
            <a:extLst>
              <a:ext uri="{FF2B5EF4-FFF2-40B4-BE49-F238E27FC236}">
                <a16:creationId xmlns:a16="http://schemas.microsoft.com/office/drawing/2014/main" xmlns="" id="{04CC548B-E850-4CF9-BDD5-A58A77DD27BB}"/>
              </a:ext>
            </a:extLst>
          </p:cNvPr>
          <p:cNvSpPr>
            <a:spLocks noGrp="1"/>
          </p:cNvSpPr>
          <p:nvPr>
            <p:ph type="sldNum" sz="quarter" idx="12"/>
          </p:nvPr>
        </p:nvSpPr>
        <p:spPr/>
        <p:txBody>
          <a:bodyPr/>
          <a:lstStyle/>
          <a:p>
            <a:fld id="{CA8D9AD5-F248-4919-864A-CFD76CC027D6}" type="slidenum">
              <a:rPr lang="en-US" smtClean="0"/>
              <a:pPr/>
              <a:t>24</a:t>
            </a:fld>
            <a:endParaRPr lang="en-US" dirty="0"/>
          </a:p>
        </p:txBody>
      </p:sp>
      <p:sp>
        <p:nvSpPr>
          <p:cNvPr id="4" name="Footer Placeholder 3">
            <a:extLst>
              <a:ext uri="{FF2B5EF4-FFF2-40B4-BE49-F238E27FC236}">
                <a16:creationId xmlns:a16="http://schemas.microsoft.com/office/drawing/2014/main" xmlns="" id="{A40A3731-F5B0-429A-AD92-C63BF54AFA97}"/>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8540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F8A604AA-3EE4-48DD-910D-2813757A9C19}"/>
              </a:ext>
            </a:extLst>
          </p:cNvPr>
          <p:cNvSpPr>
            <a:spLocks noGrp="1"/>
          </p:cNvSpPr>
          <p:nvPr>
            <p:ph type="title"/>
          </p:nvPr>
        </p:nvSpPr>
        <p:spPr>
          <a:xfrm>
            <a:off x="243443" y="112876"/>
            <a:ext cx="4322619" cy="1354776"/>
          </a:xfrm>
        </p:spPr>
        <p:txBody>
          <a:bodyPr>
            <a:noAutofit/>
          </a:bodyPr>
          <a:lstStyle/>
          <a:p>
            <a:r>
              <a:rPr lang="en-US" sz="3000" dirty="0"/>
              <a:t>Deeper Analysis: Overnight by Activity Type</a:t>
            </a:r>
          </a:p>
        </p:txBody>
      </p:sp>
      <p:sp>
        <p:nvSpPr>
          <p:cNvPr id="3" name="Text Placeholder 2">
            <a:extLst>
              <a:ext uri="{FF2B5EF4-FFF2-40B4-BE49-F238E27FC236}">
                <a16:creationId xmlns:a16="http://schemas.microsoft.com/office/drawing/2014/main" xmlns="" id="{8051908D-C1A3-42A1-8A48-9F7DE1531362}"/>
              </a:ext>
            </a:extLst>
          </p:cNvPr>
          <p:cNvSpPr>
            <a:spLocks noGrp="1"/>
          </p:cNvSpPr>
          <p:nvPr>
            <p:ph type="body" sz="half" idx="2"/>
          </p:nvPr>
        </p:nvSpPr>
        <p:spPr>
          <a:xfrm>
            <a:off x="323601" y="1698484"/>
            <a:ext cx="4162301" cy="4685177"/>
          </a:xfrm>
        </p:spPr>
        <p:txBody>
          <a:bodyPr>
            <a:normAutofit lnSpcReduction="10000"/>
          </a:bodyPr>
          <a:lstStyle/>
          <a:p>
            <a:r>
              <a:rPr lang="en-US" dirty="0"/>
              <a:t>In addition to various activities different visitor-types engage in, there is a question of </a:t>
            </a:r>
            <a:r>
              <a:rPr lang="en-US" b="1" i="1" dirty="0"/>
              <a:t>which activities attract more overnight visitors.</a:t>
            </a:r>
            <a:endParaRPr lang="en-US" dirty="0"/>
          </a:p>
          <a:p>
            <a:r>
              <a:rPr lang="en-US" dirty="0"/>
              <a:t>This is a pertinent question because </a:t>
            </a:r>
            <a:r>
              <a:rPr lang="en-US" b="1" i="1" dirty="0"/>
              <a:t>overnight visitors spend more money per day </a:t>
            </a:r>
            <a:r>
              <a:rPr lang="en-US" dirty="0"/>
              <a:t>than do day visitors. They stay for, on average, 3.5 days per visit, tend travel in a larger group size, since they are often families, and reduce traffic per visit-day, due to group size and only entering and exiting the county once per extended stay. </a:t>
            </a:r>
          </a:p>
          <a:p>
            <a:r>
              <a:rPr lang="en-US" dirty="0"/>
              <a:t>The table to the right shows, for each activity, what percent of participants in the activity, stay overnight versus for the day. As can be seen, there are significant differences with ‘Horseback riding’ and ‘Snowmobiling’ both attracting greater than 70% overnight stays.</a:t>
            </a:r>
          </a:p>
          <a:p>
            <a:r>
              <a:rPr lang="en-US" dirty="0"/>
              <a:t>For those activities with a high percent of overnight stays, there will generally be a higher total amount spend per visitor than those with lower totals. </a:t>
            </a:r>
          </a:p>
        </p:txBody>
      </p:sp>
      <p:graphicFrame>
        <p:nvGraphicFramePr>
          <p:cNvPr id="5" name="Content Placeholder 4">
            <a:extLst>
              <a:ext uri="{FF2B5EF4-FFF2-40B4-BE49-F238E27FC236}">
                <a16:creationId xmlns:a16="http://schemas.microsoft.com/office/drawing/2014/main" xmlns="" id="{8C0F9BA1-1DBE-4ECB-9377-B323AB8D1331}"/>
              </a:ext>
            </a:extLst>
          </p:cNvPr>
          <p:cNvGraphicFramePr>
            <a:graphicFrameLocks noGrp="1"/>
          </p:cNvGraphicFramePr>
          <p:nvPr>
            <p:ph idx="1"/>
            <p:extLst>
              <p:ext uri="{D42A27DB-BD31-4B8C-83A1-F6EECF244321}">
                <p14:modId xmlns:p14="http://schemas.microsoft.com/office/powerpoint/2010/main" val="912701847"/>
              </p:ext>
            </p:extLst>
          </p:nvPr>
        </p:nvGraphicFramePr>
        <p:xfrm>
          <a:off x="6068643" y="421067"/>
          <a:ext cx="5461369" cy="5705144"/>
        </p:xfrm>
        <a:graphic>
          <a:graphicData uri="http://schemas.openxmlformats.org/drawingml/2006/table">
            <a:tbl>
              <a:tblPr firstRow="1" bandRow="1">
                <a:solidFill>
                  <a:schemeClr val="bg1"/>
                </a:solidFill>
                <a:tableStyleId>{5C22544A-7EE6-4342-B048-85BDC9FD1C3A}</a:tableStyleId>
              </a:tblPr>
              <a:tblGrid>
                <a:gridCol w="2854806">
                  <a:extLst>
                    <a:ext uri="{9D8B030D-6E8A-4147-A177-3AD203B41FA5}">
                      <a16:colId xmlns:a16="http://schemas.microsoft.com/office/drawing/2014/main" xmlns="" val="4147427192"/>
                    </a:ext>
                  </a:extLst>
                </a:gridCol>
                <a:gridCol w="2606563">
                  <a:extLst>
                    <a:ext uri="{9D8B030D-6E8A-4147-A177-3AD203B41FA5}">
                      <a16:colId xmlns:a16="http://schemas.microsoft.com/office/drawing/2014/main" xmlns="" val="1908600309"/>
                    </a:ext>
                  </a:extLst>
                </a:gridCol>
              </a:tblGrid>
              <a:tr h="595376">
                <a:tc>
                  <a:txBody>
                    <a:bodyPr/>
                    <a:lstStyle/>
                    <a:p>
                      <a:pPr algn="ctr" fontAlgn="b"/>
                      <a:r>
                        <a:rPr lang="en-US" sz="2000" b="1" u="none" strike="noStrike" cap="none" spc="0" dirty="0">
                          <a:solidFill>
                            <a:schemeClr val="bg1"/>
                          </a:solidFill>
                          <a:effectLst/>
                          <a:latin typeface="+mn-lt"/>
                        </a:rPr>
                        <a:t>Activity</a:t>
                      </a:r>
                      <a:endParaRPr lang="en-US" sz="2000" b="1" i="0" u="none" strike="noStrike" cap="none" spc="0" dirty="0">
                        <a:solidFill>
                          <a:schemeClr val="bg1"/>
                        </a:solidFill>
                        <a:effectLst/>
                        <a:latin typeface="+mn-lt"/>
                      </a:endParaRPr>
                    </a:p>
                  </a:txBody>
                  <a:tcPr marL="66991" marR="6023" marT="51532" marB="51532"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solidFill>
                      <a:schemeClr val="tx2"/>
                    </a:solidFill>
                  </a:tcPr>
                </a:tc>
                <a:tc>
                  <a:txBody>
                    <a:bodyPr/>
                    <a:lstStyle/>
                    <a:p>
                      <a:pPr algn="ctr" fontAlgn="b"/>
                      <a:r>
                        <a:rPr lang="en-US" sz="2000" b="1" u="none" strike="noStrike" cap="none" spc="0" dirty="0">
                          <a:solidFill>
                            <a:schemeClr val="bg1"/>
                          </a:solidFill>
                          <a:effectLst/>
                          <a:latin typeface="+mn-lt"/>
                        </a:rPr>
                        <a:t>Overnight vs Day Trip</a:t>
                      </a:r>
                      <a:endParaRPr lang="en-US" sz="2000" b="1" i="0" u="none" strike="noStrike" cap="none" spc="0" dirty="0">
                        <a:solidFill>
                          <a:schemeClr val="bg1"/>
                        </a:solidFill>
                        <a:effectLst/>
                        <a:latin typeface="+mn-lt"/>
                      </a:endParaRPr>
                    </a:p>
                  </a:txBody>
                  <a:tcPr marL="66991" marR="6023" marT="51532" marB="51532" anchor="ctr">
                    <a:lnL w="12700" cmpd="sng">
                      <a:noFill/>
                    </a:lnL>
                    <a:lnR w="12700" cmpd="sng">
                      <a:noFill/>
                    </a:lnR>
                    <a:lnT w="12700" cap="flat" cmpd="sng" algn="ctr">
                      <a:solidFill>
                        <a:schemeClr val="tx1"/>
                      </a:solidFill>
                      <a:prstDash val="solid"/>
                      <a:round/>
                      <a:headEnd type="none" w="med" len="med"/>
                      <a:tailEnd type="none" w="med" len="med"/>
                    </a:lnT>
                    <a:lnB w="38100" cmpd="sng">
                      <a:noFill/>
                    </a:lnB>
                    <a:solidFill>
                      <a:schemeClr val="tx2"/>
                    </a:solidFill>
                  </a:tcPr>
                </a:tc>
                <a:extLst>
                  <a:ext uri="{0D108BD9-81ED-4DB2-BD59-A6C34878D82A}">
                    <a16:rowId xmlns:a16="http://schemas.microsoft.com/office/drawing/2014/main" xmlns="" val="1370881406"/>
                  </a:ext>
                </a:extLst>
              </a:tr>
              <a:tr h="283876">
                <a:tc>
                  <a:txBody>
                    <a:bodyPr/>
                    <a:lstStyle/>
                    <a:p>
                      <a:pPr algn="l" fontAlgn="b"/>
                      <a:r>
                        <a:rPr lang="en-US" sz="1600" b="0" i="0" u="none" strike="noStrike" dirty="0">
                          <a:solidFill>
                            <a:srgbClr val="000000"/>
                          </a:solidFill>
                          <a:effectLst/>
                          <a:latin typeface="+mn-lt"/>
                        </a:rPr>
                        <a:t>  Horseback riding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no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77.4%</a:t>
                      </a:r>
                    </a:p>
                  </a:txBody>
                  <a:tcPr marL="9525" marR="9525" marT="9525"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044894450"/>
                  </a:ext>
                </a:extLst>
              </a:tr>
              <a:tr h="283876">
                <a:tc>
                  <a:txBody>
                    <a:bodyPr/>
                    <a:lstStyle/>
                    <a:p>
                      <a:pPr algn="l" fontAlgn="b"/>
                      <a:r>
                        <a:rPr lang="en-US" sz="1600" b="0" i="0" u="none" strike="noStrike" dirty="0">
                          <a:solidFill>
                            <a:srgbClr val="000000"/>
                          </a:solidFill>
                          <a:effectLst/>
                          <a:latin typeface="+mn-lt"/>
                        </a:rPr>
                        <a:t>  Snowmobiling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70.5%</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3215784766"/>
                  </a:ext>
                </a:extLst>
              </a:tr>
              <a:tr h="283876">
                <a:tc>
                  <a:txBody>
                    <a:bodyPr/>
                    <a:lstStyle/>
                    <a:p>
                      <a:pPr algn="l" fontAlgn="b"/>
                      <a:r>
                        <a:rPr lang="en-US" sz="1600" b="0" i="0" u="none" strike="noStrike" dirty="0">
                          <a:solidFill>
                            <a:srgbClr val="000000"/>
                          </a:solidFill>
                          <a:effectLst/>
                          <a:latin typeface="+mn-lt"/>
                        </a:rPr>
                        <a:t>  Fishing/Ice Fishing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64.9%</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68739526"/>
                  </a:ext>
                </a:extLst>
              </a:tr>
              <a:tr h="283876">
                <a:tc>
                  <a:txBody>
                    <a:bodyPr/>
                    <a:lstStyle/>
                    <a:p>
                      <a:pPr algn="l" fontAlgn="b"/>
                      <a:r>
                        <a:rPr lang="en-US" sz="1600" b="0" i="0" u="none" strike="noStrike" dirty="0">
                          <a:solidFill>
                            <a:srgbClr val="000000"/>
                          </a:solidFill>
                          <a:effectLst/>
                          <a:latin typeface="+mn-lt"/>
                        </a:rPr>
                        <a:t>  Hunting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65.3%</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397768255"/>
                  </a:ext>
                </a:extLst>
              </a:tr>
              <a:tr h="283876">
                <a:tc>
                  <a:txBody>
                    <a:bodyPr/>
                    <a:lstStyle/>
                    <a:p>
                      <a:pPr algn="l" fontAlgn="b"/>
                      <a:r>
                        <a:rPr lang="en-US" sz="1600" b="0" i="0" u="none" strike="noStrike" dirty="0">
                          <a:solidFill>
                            <a:srgbClr val="000000"/>
                          </a:solidFill>
                          <a:effectLst/>
                          <a:latin typeface="+mn-lt"/>
                        </a:rPr>
                        <a:t>  Camping/Backpacking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62.5%</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2128587467"/>
                  </a:ext>
                </a:extLst>
              </a:tr>
              <a:tr h="283876">
                <a:tc>
                  <a:txBody>
                    <a:bodyPr/>
                    <a:lstStyle/>
                    <a:p>
                      <a:pPr algn="l" fontAlgn="b"/>
                      <a:r>
                        <a:rPr lang="en-US" sz="1600" b="0" i="0" u="none" strike="noStrike" dirty="0">
                          <a:solidFill>
                            <a:srgbClr val="000000"/>
                          </a:solidFill>
                          <a:effectLst/>
                          <a:latin typeface="+mn-lt"/>
                        </a:rPr>
                        <a:t>  Cross country skiing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62.2%</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346125434"/>
                  </a:ext>
                </a:extLst>
              </a:tr>
              <a:tr h="283876">
                <a:tc>
                  <a:txBody>
                    <a:bodyPr/>
                    <a:lstStyle/>
                    <a:p>
                      <a:pPr algn="l" fontAlgn="b"/>
                      <a:r>
                        <a:rPr lang="en-US" sz="1600" b="0" i="0" u="none" strike="noStrike" dirty="0">
                          <a:solidFill>
                            <a:srgbClr val="000000"/>
                          </a:solidFill>
                          <a:effectLst/>
                          <a:latin typeface="+mn-lt"/>
                        </a:rPr>
                        <a:t>  Tubing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61.3%</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1678465711"/>
                  </a:ext>
                </a:extLst>
              </a:tr>
              <a:tr h="283876">
                <a:tc>
                  <a:txBody>
                    <a:bodyPr/>
                    <a:lstStyle/>
                    <a:p>
                      <a:pPr algn="l" fontAlgn="b"/>
                      <a:r>
                        <a:rPr lang="en-US" sz="1600" b="0" i="0" u="none" strike="noStrike" dirty="0">
                          <a:solidFill>
                            <a:srgbClr val="000000"/>
                          </a:solidFill>
                          <a:effectLst/>
                          <a:latin typeface="+mn-lt"/>
                        </a:rPr>
                        <a:t>  Road biking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61.0%</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827312206"/>
                  </a:ext>
                </a:extLst>
              </a:tr>
              <a:tr h="283876">
                <a:tc>
                  <a:txBody>
                    <a:bodyPr/>
                    <a:lstStyle/>
                    <a:p>
                      <a:pPr algn="l" fontAlgn="b"/>
                      <a:r>
                        <a:rPr lang="en-US" sz="1600" b="0" i="0" u="none" strike="noStrike" dirty="0">
                          <a:solidFill>
                            <a:srgbClr val="000000"/>
                          </a:solidFill>
                          <a:effectLst/>
                          <a:latin typeface="+mn-lt"/>
                        </a:rPr>
                        <a:t>  Rock Climbing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60.7%</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1897707808"/>
                  </a:ext>
                </a:extLst>
              </a:tr>
              <a:tr h="283876">
                <a:tc>
                  <a:txBody>
                    <a:bodyPr/>
                    <a:lstStyle/>
                    <a:p>
                      <a:pPr algn="l" fontAlgn="b"/>
                      <a:r>
                        <a:rPr lang="en-US" sz="1600" b="0" i="0" u="none" strike="noStrike" dirty="0">
                          <a:solidFill>
                            <a:srgbClr val="000000"/>
                          </a:solidFill>
                          <a:effectLst/>
                          <a:latin typeface="+mn-lt"/>
                        </a:rPr>
                        <a:t>  Water sports</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57.0%</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735020379"/>
                  </a:ext>
                </a:extLst>
              </a:tr>
              <a:tr h="283876">
                <a:tc>
                  <a:txBody>
                    <a:bodyPr/>
                    <a:lstStyle/>
                    <a:p>
                      <a:pPr algn="l" fontAlgn="b"/>
                      <a:r>
                        <a:rPr lang="en-US" sz="1600" b="0" i="0" u="none" strike="noStrike" dirty="0">
                          <a:solidFill>
                            <a:srgbClr val="000000"/>
                          </a:solidFill>
                          <a:effectLst/>
                          <a:latin typeface="+mn-lt"/>
                        </a:rPr>
                        <a:t>  Watching wildlife</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55.0%</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3731986883"/>
                  </a:ext>
                </a:extLst>
              </a:tr>
              <a:tr h="283876">
                <a:tc>
                  <a:txBody>
                    <a:bodyPr/>
                    <a:lstStyle/>
                    <a:p>
                      <a:pPr algn="l" fontAlgn="b"/>
                      <a:r>
                        <a:rPr lang="en-US" sz="1600" b="0" i="0" u="none" strike="noStrike" dirty="0">
                          <a:solidFill>
                            <a:srgbClr val="000000"/>
                          </a:solidFill>
                          <a:effectLst/>
                          <a:latin typeface="+mn-lt"/>
                        </a:rPr>
                        <a:t>  Hiking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49.6%</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3982802193"/>
                  </a:ext>
                </a:extLst>
              </a:tr>
              <a:tr h="283876">
                <a:tc>
                  <a:txBody>
                    <a:bodyPr/>
                    <a:lstStyle/>
                    <a:p>
                      <a:pPr algn="l" fontAlgn="b"/>
                      <a:r>
                        <a:rPr lang="en-US" sz="1600" b="0" i="0" u="none" strike="noStrike" dirty="0">
                          <a:solidFill>
                            <a:srgbClr val="000000"/>
                          </a:solidFill>
                          <a:effectLst/>
                          <a:latin typeface="+mn-lt"/>
                        </a:rPr>
                        <a:t>  Sightseeing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49.2%</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1170896698"/>
                  </a:ext>
                </a:extLst>
              </a:tr>
              <a:tr h="283876">
                <a:tc>
                  <a:txBody>
                    <a:bodyPr/>
                    <a:lstStyle/>
                    <a:p>
                      <a:pPr algn="l" fontAlgn="b"/>
                      <a:r>
                        <a:rPr lang="en-US" sz="1600" b="0" i="0" u="none" strike="noStrike" dirty="0">
                          <a:solidFill>
                            <a:srgbClr val="000000"/>
                          </a:solidFill>
                          <a:effectLst/>
                          <a:latin typeface="+mn-lt"/>
                        </a:rPr>
                        <a:t>  Rocky Mountain National Park</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45.7%</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1144430873"/>
                  </a:ext>
                </a:extLst>
              </a:tr>
              <a:tr h="283876">
                <a:tc>
                  <a:txBody>
                    <a:bodyPr/>
                    <a:lstStyle/>
                    <a:p>
                      <a:pPr algn="l" fontAlgn="b"/>
                      <a:r>
                        <a:rPr lang="en-US" sz="1600" b="0" i="0" u="none" strike="noStrike" dirty="0">
                          <a:solidFill>
                            <a:srgbClr val="000000"/>
                          </a:solidFill>
                          <a:effectLst/>
                          <a:latin typeface="+mn-lt"/>
                        </a:rPr>
                        <a:t>  Mountain Biking (combined)</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41.0%</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2446395871"/>
                  </a:ext>
                </a:extLst>
              </a:tr>
              <a:tr h="283876">
                <a:tc>
                  <a:txBody>
                    <a:bodyPr/>
                    <a:lstStyle/>
                    <a:p>
                      <a:pPr algn="l" fontAlgn="b"/>
                      <a:r>
                        <a:rPr lang="en-US" sz="1600" b="0" i="0" u="none" strike="noStrike" dirty="0">
                          <a:solidFill>
                            <a:srgbClr val="000000"/>
                          </a:solidFill>
                          <a:effectLst/>
                          <a:latin typeface="+mn-lt"/>
                        </a:rPr>
                        <a:t>  Snowshoeing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39.5%</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2843860587"/>
                  </a:ext>
                </a:extLst>
              </a:tr>
              <a:tr h="283876">
                <a:tc>
                  <a:txBody>
                    <a:bodyPr/>
                    <a:lstStyle/>
                    <a:p>
                      <a:pPr algn="l" fontAlgn="b"/>
                      <a:r>
                        <a:rPr lang="en-US" sz="1600" b="0" i="0" u="none" strike="noStrike" dirty="0">
                          <a:solidFill>
                            <a:srgbClr val="000000"/>
                          </a:solidFill>
                          <a:effectLst/>
                          <a:latin typeface="+mn-lt"/>
                        </a:rPr>
                        <a:t>  Downhill skiing (at a resort)</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pPr algn="ctr" fontAlgn="b"/>
                      <a:r>
                        <a:rPr lang="en-US" sz="1600" b="0" i="0" u="none" strike="noStrike" dirty="0">
                          <a:solidFill>
                            <a:srgbClr val="000000"/>
                          </a:solidFill>
                          <a:effectLst/>
                          <a:latin typeface="+mn-lt"/>
                        </a:rPr>
                        <a:t>37.8%</a:t>
                      </a:r>
                    </a:p>
                  </a:txBody>
                  <a:tcPr marL="9525" marR="9525" marT="9525" marB="0" anchor="b">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xmlns="" val="4020233620"/>
                  </a:ext>
                </a:extLst>
              </a:tr>
              <a:tr h="283876">
                <a:tc>
                  <a:txBody>
                    <a:bodyPr/>
                    <a:lstStyle/>
                    <a:p>
                      <a:pPr algn="l" fontAlgn="b"/>
                      <a:r>
                        <a:rPr lang="en-US" sz="1600" b="0" i="0" u="none" strike="noStrike" dirty="0">
                          <a:solidFill>
                            <a:srgbClr val="000000"/>
                          </a:solidFill>
                          <a:effectLst/>
                          <a:latin typeface="+mn-lt"/>
                        </a:rPr>
                        <a:t>  Backcountry skiing</a:t>
                      </a:r>
                    </a:p>
                  </a:txBody>
                  <a:tcPr marL="9525" marR="9525" marT="9525" marB="0" anchor="b">
                    <a:lnL w="12700" cap="flat" cmpd="sng" algn="ctr">
                      <a:solidFill>
                        <a:schemeClr val="tx1"/>
                      </a:solidFill>
                      <a:prstDash val="solid"/>
                      <a:round/>
                      <a:headEnd type="none" w="med" len="med"/>
                      <a:tailEnd type="none" w="med" len="me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pPr algn="ctr" fontAlgn="b"/>
                      <a:r>
                        <a:rPr lang="en-US" sz="1600" b="0" i="0" u="none" strike="noStrike" dirty="0">
                          <a:solidFill>
                            <a:srgbClr val="000000"/>
                          </a:solidFill>
                          <a:effectLst/>
                          <a:latin typeface="+mn-lt"/>
                        </a:rPr>
                        <a:t>32.0%</a:t>
                      </a:r>
                    </a:p>
                  </a:txBody>
                  <a:tcPr marL="9525" marR="9525" marT="9525" marB="0" anchor="b">
                    <a:lnL w="19050" cap="flat" cmpd="sng" algn="ctr">
                      <a:solidFill>
                        <a:schemeClr val="tx1"/>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xmlns="" val="760295608"/>
                  </a:ext>
                </a:extLst>
              </a:tr>
            </a:tbl>
          </a:graphicData>
        </a:graphic>
      </p:graphicFrame>
      <p:sp>
        <p:nvSpPr>
          <p:cNvPr id="6" name="TextBox 5">
            <a:extLst>
              <a:ext uri="{FF2B5EF4-FFF2-40B4-BE49-F238E27FC236}">
                <a16:creationId xmlns:a16="http://schemas.microsoft.com/office/drawing/2014/main" xmlns="" id="{861A95C8-DBD5-45C0-882C-D7D0A87FFAF3}"/>
              </a:ext>
            </a:extLst>
          </p:cNvPr>
          <p:cNvSpPr txBox="1"/>
          <p:nvPr/>
        </p:nvSpPr>
        <p:spPr>
          <a:xfrm>
            <a:off x="6261894" y="6152829"/>
            <a:ext cx="4477955" cy="461665"/>
          </a:xfrm>
          <a:prstGeom prst="rect">
            <a:avLst/>
          </a:prstGeom>
          <a:noFill/>
        </p:spPr>
        <p:txBody>
          <a:bodyPr wrap="square" rtlCol="0">
            <a:spAutoFit/>
          </a:bodyPr>
          <a:lstStyle/>
          <a:p>
            <a:r>
              <a:rPr lang="en-US" sz="1200" dirty="0"/>
              <a:t>* Grand County Profile </a:t>
            </a:r>
          </a:p>
          <a:p>
            <a:r>
              <a:rPr lang="en-US" sz="1200" dirty="0"/>
              <a:t>**  Summit Economics</a:t>
            </a:r>
          </a:p>
        </p:txBody>
      </p:sp>
      <p:sp>
        <p:nvSpPr>
          <p:cNvPr id="2" name="Slide Number Placeholder 1">
            <a:extLst>
              <a:ext uri="{FF2B5EF4-FFF2-40B4-BE49-F238E27FC236}">
                <a16:creationId xmlns:a16="http://schemas.microsoft.com/office/drawing/2014/main" xmlns="" id="{C17F1718-FD56-4C77-812B-5F91D1428D02}"/>
              </a:ext>
            </a:extLst>
          </p:cNvPr>
          <p:cNvSpPr>
            <a:spLocks noGrp="1"/>
          </p:cNvSpPr>
          <p:nvPr>
            <p:ph type="sldNum" sz="quarter" idx="12"/>
          </p:nvPr>
        </p:nvSpPr>
        <p:spPr/>
        <p:txBody>
          <a:bodyPr/>
          <a:lstStyle/>
          <a:p>
            <a:fld id="{CA8D9AD5-F248-4919-864A-CFD76CC027D6}" type="slidenum">
              <a:rPr lang="en-US" smtClean="0"/>
              <a:pPr/>
              <a:t>25</a:t>
            </a:fld>
            <a:endParaRPr lang="en-US" dirty="0"/>
          </a:p>
        </p:txBody>
      </p:sp>
      <p:sp>
        <p:nvSpPr>
          <p:cNvPr id="4" name="Footer Placeholder 3">
            <a:extLst>
              <a:ext uri="{FF2B5EF4-FFF2-40B4-BE49-F238E27FC236}">
                <a16:creationId xmlns:a16="http://schemas.microsoft.com/office/drawing/2014/main" xmlns="" id="{AA4B4D19-3989-436D-B0B6-81EB413B9282}"/>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11145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467361"/>
            <a:ext cx="11139055" cy="702548"/>
          </a:xfrm>
          <a:solidFill>
            <a:schemeClr val="tx2"/>
          </a:solidFill>
        </p:spPr>
        <p:txBody>
          <a:bodyPr anchor="ctr" anchorCtr="0">
            <a:normAutofit fontScale="90000"/>
          </a:bodyPr>
          <a:lstStyle/>
          <a:p>
            <a:r>
              <a:rPr lang="en-US" sz="3200" dirty="0">
                <a:solidFill>
                  <a:schemeClr val="bg1"/>
                </a:solidFill>
              </a:rPr>
              <a:t>  Deeper Analysis: Survey Respondents Statements about Grand County</a:t>
            </a:r>
          </a:p>
        </p:txBody>
      </p:sp>
      <p:sp>
        <p:nvSpPr>
          <p:cNvPr id="7" name="Content Placeholder 6">
            <a:extLst>
              <a:ext uri="{FF2B5EF4-FFF2-40B4-BE49-F238E27FC236}">
                <a16:creationId xmlns:a16="http://schemas.microsoft.com/office/drawing/2014/main" xmlns="" id="{686CBED7-2622-4D37-BFDF-E81C99410679}"/>
              </a:ext>
            </a:extLst>
          </p:cNvPr>
          <p:cNvSpPr>
            <a:spLocks noGrp="1"/>
          </p:cNvSpPr>
          <p:nvPr>
            <p:ph sz="half" idx="2"/>
          </p:nvPr>
        </p:nvSpPr>
        <p:spPr>
          <a:xfrm>
            <a:off x="284683" y="1557338"/>
            <a:ext cx="11622633" cy="764523"/>
          </a:xfrm>
        </p:spPr>
        <p:txBody>
          <a:bodyPr>
            <a:normAutofit/>
          </a:bodyPr>
          <a:lstStyle/>
          <a:p>
            <a:pPr marL="45720" indent="0">
              <a:buNone/>
            </a:pPr>
            <a:r>
              <a:rPr lang="en-US" sz="1600" dirty="0"/>
              <a:t>The Grand Profile asked respondents to make a statement about their impressions of their experience in Grand County. Below is a word cloud associated with each season. Winter is clear: ‘Skiing’ stands starkly out above all else. In the summer, the beauty of the area is what stands out in people’s memories. Hiking is the activity with the largest number of comments.</a:t>
            </a:r>
          </a:p>
        </p:txBody>
      </p:sp>
      <p:sp>
        <p:nvSpPr>
          <p:cNvPr id="5" name="Footer Placeholder 4">
            <a:extLst>
              <a:ext uri="{FF2B5EF4-FFF2-40B4-BE49-F238E27FC236}">
                <a16:creationId xmlns:a16="http://schemas.microsoft.com/office/drawing/2014/main" xmlns="" id="{EA51E9B3-C7FD-44EA-950E-DFE662B241E2}"/>
              </a:ext>
            </a:extLst>
          </p:cNvPr>
          <p:cNvSpPr>
            <a:spLocks noGrp="1"/>
          </p:cNvSpPr>
          <p:nvPr>
            <p:ph type="ftr" sz="quarter" idx="11"/>
          </p:nvPr>
        </p:nvSpPr>
        <p:spPr/>
        <p:txBody>
          <a:bodyPr/>
          <a:lstStyle/>
          <a:p>
            <a:r>
              <a:rPr lang="en-US"/>
              <a:t>Summit Economics, LLC</a:t>
            </a:r>
            <a:endParaRPr lang="en-US" dirty="0"/>
          </a:p>
        </p:txBody>
      </p:sp>
      <p:sp>
        <p:nvSpPr>
          <p:cNvPr id="2" name="Slide Number Placeholder 1">
            <a:extLst>
              <a:ext uri="{FF2B5EF4-FFF2-40B4-BE49-F238E27FC236}">
                <a16:creationId xmlns:a16="http://schemas.microsoft.com/office/drawing/2014/main" xmlns="" id="{E925A31F-C672-4779-84E6-58F6CCDDFA24}"/>
              </a:ext>
            </a:extLst>
          </p:cNvPr>
          <p:cNvSpPr>
            <a:spLocks noGrp="1"/>
          </p:cNvSpPr>
          <p:nvPr>
            <p:ph type="sldNum" sz="quarter" idx="12"/>
          </p:nvPr>
        </p:nvSpPr>
        <p:spPr/>
        <p:txBody>
          <a:bodyPr/>
          <a:lstStyle/>
          <a:p>
            <a:fld id="{CA8D9AD5-F248-4919-864A-CFD76CC027D6}" type="slidenum">
              <a:rPr lang="en-US" smtClean="0"/>
              <a:pPr/>
              <a:t>26</a:t>
            </a:fld>
            <a:endParaRPr lang="en-US" dirty="0"/>
          </a:p>
        </p:txBody>
      </p:sp>
      <p:pic>
        <p:nvPicPr>
          <p:cNvPr id="3" name="Picture 2" descr="Text&#10;&#10;Description automatically generated">
            <a:extLst>
              <a:ext uri="{FF2B5EF4-FFF2-40B4-BE49-F238E27FC236}">
                <a16:creationId xmlns:a16="http://schemas.microsoft.com/office/drawing/2014/main" xmlns="" id="{2AD5D7D9-EE1D-4B03-BA9F-995B085E3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880" y="2508709"/>
            <a:ext cx="5628437" cy="3718355"/>
          </a:xfrm>
          <a:prstGeom prst="rect">
            <a:avLst/>
          </a:prstGeom>
          <a:noFill/>
        </p:spPr>
      </p:pic>
      <p:pic>
        <p:nvPicPr>
          <p:cNvPr id="8" name="Content Placeholder 4" descr="Text&#10;&#10;Description automatically generated">
            <a:extLst>
              <a:ext uri="{FF2B5EF4-FFF2-40B4-BE49-F238E27FC236}">
                <a16:creationId xmlns:a16="http://schemas.microsoft.com/office/drawing/2014/main" xmlns="" id="{F456B2E8-AC26-4A28-B19A-C66509CF882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25110" y="2709291"/>
            <a:ext cx="5688012" cy="3517773"/>
          </a:xfrm>
          <a:prstGeom prst="rect">
            <a:avLst/>
          </a:prstGeom>
          <a:noFill/>
        </p:spPr>
      </p:pic>
      <p:sp>
        <p:nvSpPr>
          <p:cNvPr id="9" name="TextBox 8">
            <a:extLst>
              <a:ext uri="{FF2B5EF4-FFF2-40B4-BE49-F238E27FC236}">
                <a16:creationId xmlns:a16="http://schemas.microsoft.com/office/drawing/2014/main" xmlns="" id="{DAC4DADD-9E0A-467D-8283-732918B8788E}"/>
              </a:ext>
            </a:extLst>
          </p:cNvPr>
          <p:cNvSpPr txBox="1"/>
          <p:nvPr/>
        </p:nvSpPr>
        <p:spPr>
          <a:xfrm>
            <a:off x="400050" y="6284809"/>
            <a:ext cx="9486900" cy="369332"/>
          </a:xfrm>
          <a:prstGeom prst="rect">
            <a:avLst/>
          </a:prstGeom>
          <a:noFill/>
        </p:spPr>
        <p:txBody>
          <a:bodyPr wrap="square" rtlCol="0">
            <a:spAutoFit/>
          </a:bodyPr>
          <a:lstStyle/>
          <a:p>
            <a:r>
              <a:rPr lang="en-US" dirty="0"/>
              <a:t>* Additional word clouds by different user-type for different seasons found in Appendix H</a:t>
            </a:r>
          </a:p>
        </p:txBody>
      </p:sp>
      <p:pic>
        <p:nvPicPr>
          <p:cNvPr id="10" name="Content Placeholder 8" descr="Text&#10;&#10;Description automatically generated">
            <a:extLst>
              <a:ext uri="{FF2B5EF4-FFF2-40B4-BE49-F238E27FC236}">
                <a16:creationId xmlns:a16="http://schemas.microsoft.com/office/drawing/2014/main" xmlns="" id="{31AD8560-E965-40D6-83F7-E5DF59966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487" y="2511194"/>
            <a:ext cx="5688951" cy="3715869"/>
          </a:xfrm>
          <a:prstGeom prst="rect">
            <a:avLst/>
          </a:prstGeom>
        </p:spPr>
      </p:pic>
    </p:spTree>
    <p:extLst>
      <p:ext uri="{BB962C8B-B14F-4D97-AF65-F5344CB8AC3E}">
        <p14:creationId xmlns:p14="http://schemas.microsoft.com/office/powerpoint/2010/main" val="14011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494526"/>
            <a:ext cx="10426535" cy="861927"/>
          </a:xfrm>
          <a:solidFill>
            <a:schemeClr val="accent3">
              <a:lumMod val="50000"/>
            </a:schemeClr>
          </a:solidFill>
        </p:spPr>
        <p:txBody>
          <a:bodyPr anchor="ctr">
            <a:normAutofit/>
          </a:bodyPr>
          <a:lstStyle/>
          <a:p>
            <a:r>
              <a:rPr lang="en-US" sz="3200" dirty="0">
                <a:solidFill>
                  <a:schemeClr val="bg1"/>
                </a:solidFill>
              </a:rPr>
              <a:t>  Economic Impacts of Outdoor Recreation in Grand County</a:t>
            </a:r>
            <a:endParaRPr lang="en-US" sz="28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pic>
        <p:nvPicPr>
          <p:cNvPr id="11" name="Picture 10">
            <a:extLst>
              <a:ext uri="{FF2B5EF4-FFF2-40B4-BE49-F238E27FC236}">
                <a16:creationId xmlns:a16="http://schemas.microsoft.com/office/drawing/2014/main" xmlns="" id="{EB2FAC35-7EC5-4016-B695-AE740456B9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04872" y="1878137"/>
            <a:ext cx="6096000" cy="4058920"/>
          </a:xfrm>
          <a:prstGeom prst="rect">
            <a:avLst/>
          </a:prstGeom>
        </p:spPr>
      </p:pic>
      <p:sp>
        <p:nvSpPr>
          <p:cNvPr id="3" name="Footer Placeholder 2">
            <a:extLst>
              <a:ext uri="{FF2B5EF4-FFF2-40B4-BE49-F238E27FC236}">
                <a16:creationId xmlns:a16="http://schemas.microsoft.com/office/drawing/2014/main" xmlns="" id="{712CEB8C-10CA-4352-BC18-15025626812C}"/>
              </a:ext>
            </a:extLst>
          </p:cNvPr>
          <p:cNvSpPr>
            <a:spLocks noGrp="1"/>
          </p:cNvSpPr>
          <p:nvPr>
            <p:ph type="ftr" sz="quarter" idx="11"/>
          </p:nvPr>
        </p:nvSpPr>
        <p:spPr/>
        <p:txBody>
          <a:bodyPr/>
          <a:lstStyle/>
          <a:p>
            <a:r>
              <a:rPr lang="en-US"/>
              <a:t>Summit Economics, LLC</a:t>
            </a:r>
            <a:endParaRPr lang="en-US" dirty="0"/>
          </a:p>
        </p:txBody>
      </p:sp>
      <p:sp>
        <p:nvSpPr>
          <p:cNvPr id="5" name="TextBox 4">
            <a:extLst>
              <a:ext uri="{FF2B5EF4-FFF2-40B4-BE49-F238E27FC236}">
                <a16:creationId xmlns:a16="http://schemas.microsoft.com/office/drawing/2014/main" xmlns="" id="{234FE32F-1A7E-45D0-AA8A-51C2B46619E1}"/>
              </a:ext>
            </a:extLst>
          </p:cNvPr>
          <p:cNvSpPr txBox="1"/>
          <p:nvPr/>
        </p:nvSpPr>
        <p:spPr>
          <a:xfrm>
            <a:off x="2414588" y="6086475"/>
            <a:ext cx="6086284" cy="276999"/>
          </a:xfrm>
          <a:prstGeom prst="rect">
            <a:avLst/>
          </a:prstGeom>
          <a:noFill/>
        </p:spPr>
        <p:txBody>
          <a:bodyPr wrap="square" rtlCol="0">
            <a:spAutoFit/>
          </a:bodyPr>
          <a:lstStyle/>
          <a:p>
            <a:pPr algn="ctr"/>
            <a:r>
              <a:rPr lang="en-US" sz="1200" dirty="0"/>
              <a:t>ATV at Corona pass</a:t>
            </a:r>
          </a:p>
        </p:txBody>
      </p:sp>
    </p:spTree>
    <p:extLst>
      <p:ext uri="{BB962C8B-B14F-4D97-AF65-F5344CB8AC3E}">
        <p14:creationId xmlns:p14="http://schemas.microsoft.com/office/powerpoint/2010/main" val="387603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2FF11C5F-89F5-4F65-AF3D-616EDB436F5F}"/>
              </a:ext>
            </a:extLst>
          </p:cNvPr>
          <p:cNvSpPr>
            <a:spLocks noGrp="1"/>
          </p:cNvSpPr>
          <p:nvPr>
            <p:ph type="title"/>
          </p:nvPr>
        </p:nvSpPr>
        <p:spPr>
          <a:xfrm>
            <a:off x="760412" y="685800"/>
            <a:ext cx="3200400" cy="1622013"/>
          </a:xfrm>
        </p:spPr>
        <p:txBody>
          <a:bodyPr vert="horz" lIns="91440" tIns="45720" rIns="91440" bIns="45720" rtlCol="0" anchor="b">
            <a:normAutofit/>
          </a:bodyPr>
          <a:lstStyle/>
          <a:p>
            <a:r>
              <a:rPr lang="en-US" sz="3600" dirty="0"/>
              <a:t>Methodology: Economic Impact Analysis</a:t>
            </a:r>
          </a:p>
        </p:txBody>
      </p:sp>
      <p:sp>
        <p:nvSpPr>
          <p:cNvPr id="5" name="Text Placeholder 2"/>
          <p:cNvSpPr>
            <a:spLocks noGrp="1"/>
          </p:cNvSpPr>
          <p:nvPr>
            <p:ph type="body" sz="half" idx="2"/>
          </p:nvPr>
        </p:nvSpPr>
        <p:spPr>
          <a:xfrm>
            <a:off x="760412" y="2368551"/>
            <a:ext cx="3200400" cy="1622012"/>
          </a:xfrm>
        </p:spPr>
        <p:txBody>
          <a:bodyPr vert="horz" lIns="91440" tIns="45720" rIns="91440" bIns="45720" rtlCol="0">
            <a:normAutofit/>
          </a:bodyPr>
          <a:lstStyle/>
          <a:p>
            <a:pPr marR="0">
              <a:spcAft>
                <a:spcPts val="800"/>
              </a:spcAft>
            </a:pPr>
            <a:r>
              <a:rPr lang="en-US" sz="1800" b="1" i="1" kern="1200" dirty="0">
                <a:effectLst/>
                <a:latin typeface="+mn-lt"/>
                <a:ea typeface="+mn-ea"/>
                <a:cs typeface="+mn-cs"/>
              </a:rPr>
              <a:t>“Document … the economic and fiscal impacts of outdoor recreation-based tourism on Grand County.”</a:t>
            </a:r>
            <a:endParaRPr lang="en-US" sz="1800" b="1" i="1" kern="1200" dirty="0">
              <a:latin typeface="+mn-lt"/>
              <a:ea typeface="+mn-ea"/>
              <a:cs typeface="+mn-cs"/>
            </a:endParaRPr>
          </a:p>
        </p:txBody>
      </p:sp>
      <p:sp>
        <p:nvSpPr>
          <p:cNvPr id="2" name="Slide Number Placeholder 1" hidden="1">
            <a:extLst>
              <a:ext uri="{FF2B5EF4-FFF2-40B4-BE49-F238E27FC236}">
                <a16:creationId xmlns:a16="http://schemas.microsoft.com/office/drawing/2014/main" xmlns="" id="{C99A5AFF-1489-429B-89E2-48E995CCFD9A}"/>
              </a:ext>
            </a:extLst>
          </p:cNvPr>
          <p:cNvSpPr>
            <a:spLocks noGrp="1"/>
          </p:cNvSpPr>
          <p:nvPr>
            <p:ph type="sldNum" sz="quarter" idx="12"/>
          </p:nvPr>
        </p:nvSpPr>
        <p:spPr>
          <a:xfrm>
            <a:off x="11366501" y="6457950"/>
            <a:ext cx="640080" cy="40005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A8D9AD5-F248-4919-864A-CFD76CC027D6}" type="slidenum">
              <a:rPr kumimoji="0" lang="en-US" sz="12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dirty="0">
              <a:ln>
                <a:noFill/>
              </a:ln>
              <a:solidFill>
                <a:srgbClr val="E5E8E8"/>
              </a:solidFill>
              <a:effectLst/>
              <a:uLnTx/>
              <a:uFillTx/>
              <a:latin typeface="Corbel"/>
              <a:ea typeface="+mn-ea"/>
              <a:cs typeface="+mn-cs"/>
            </a:endParaRPr>
          </a:p>
        </p:txBody>
      </p:sp>
      <p:graphicFrame>
        <p:nvGraphicFramePr>
          <p:cNvPr id="9" name="Text Placeholder 2">
            <a:extLst>
              <a:ext uri="{FF2B5EF4-FFF2-40B4-BE49-F238E27FC236}">
                <a16:creationId xmlns:a16="http://schemas.microsoft.com/office/drawing/2014/main" xmlns="" id="{116D5710-5C39-4B79-88C9-160F63D895D2}"/>
              </a:ext>
            </a:extLst>
          </p:cNvPr>
          <p:cNvGraphicFramePr/>
          <p:nvPr>
            <p:extLst>
              <p:ext uri="{D42A27DB-BD31-4B8C-83A1-F6EECF244321}">
                <p14:modId xmlns:p14="http://schemas.microsoft.com/office/powerpoint/2010/main" val="999325319"/>
              </p:ext>
            </p:extLst>
          </p:nvPr>
        </p:nvGraphicFramePr>
        <p:xfrm>
          <a:off x="4494212" y="685800"/>
          <a:ext cx="7239001"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xmlns="" id="{073DB7DA-C611-4F3E-914F-C3AFCA4A3B85}"/>
              </a:ext>
            </a:extLst>
          </p:cNvPr>
          <p:cNvSpPr>
            <a:spLocks noGrp="1"/>
          </p:cNvSpPr>
          <p:nvPr>
            <p:ph type="ftr" sz="quarter" idx="11"/>
          </p:nvPr>
        </p:nvSpPr>
        <p:spPr/>
        <p:txBody>
          <a:bodyPr/>
          <a:lstStyle/>
          <a:p>
            <a:r>
              <a:rPr lang="en-US"/>
              <a:t>Summit Economics, LLC</a:t>
            </a:r>
            <a:endParaRPr lang="en-US" dirty="0"/>
          </a:p>
        </p:txBody>
      </p:sp>
      <p:pic>
        <p:nvPicPr>
          <p:cNvPr id="7" name="Picture 6">
            <a:extLst>
              <a:ext uri="{FF2B5EF4-FFF2-40B4-BE49-F238E27FC236}">
                <a16:creationId xmlns:a16="http://schemas.microsoft.com/office/drawing/2014/main" xmlns="" id="{927B2EB4-28FC-4D3E-9AEF-2964CF0703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561" y="3610099"/>
            <a:ext cx="2562101" cy="2562101"/>
          </a:xfrm>
          <a:prstGeom prst="rect">
            <a:avLst/>
          </a:prstGeom>
        </p:spPr>
      </p:pic>
    </p:spTree>
    <p:extLst>
      <p:ext uri="{BB962C8B-B14F-4D97-AF65-F5344CB8AC3E}">
        <p14:creationId xmlns:p14="http://schemas.microsoft.com/office/powerpoint/2010/main" val="1662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8E6C2DED-EA6A-42F4-8334-9CC2B0DD387D}"/>
              </a:ext>
            </a:extLst>
          </p:cNvPr>
          <p:cNvSpPr>
            <a:spLocks noGrp="1"/>
          </p:cNvSpPr>
          <p:nvPr>
            <p:ph type="title"/>
          </p:nvPr>
        </p:nvSpPr>
        <p:spPr>
          <a:xfrm>
            <a:off x="268905" y="105203"/>
            <a:ext cx="3911335" cy="1199696"/>
          </a:xfrm>
        </p:spPr>
        <p:txBody>
          <a:bodyPr anchor="b">
            <a:normAutofit/>
          </a:bodyPr>
          <a:lstStyle/>
          <a:p>
            <a:r>
              <a:rPr lang="en-US" dirty="0"/>
              <a:t>Outdoor Recreation Tourism Impacts</a:t>
            </a:r>
          </a:p>
        </p:txBody>
      </p:sp>
      <p:graphicFrame>
        <p:nvGraphicFramePr>
          <p:cNvPr id="5" name="Table 4">
            <a:extLst>
              <a:ext uri="{FF2B5EF4-FFF2-40B4-BE49-F238E27FC236}">
                <a16:creationId xmlns:a16="http://schemas.microsoft.com/office/drawing/2014/main" xmlns="" id="{1BEB8DBC-E62D-4F43-B08D-0AF1C9D2280D}"/>
              </a:ext>
            </a:extLst>
          </p:cNvPr>
          <p:cNvGraphicFramePr>
            <a:graphicFrameLocks noGrp="1"/>
          </p:cNvGraphicFramePr>
          <p:nvPr>
            <p:extLst>
              <p:ext uri="{D42A27DB-BD31-4B8C-83A1-F6EECF244321}">
                <p14:modId xmlns:p14="http://schemas.microsoft.com/office/powerpoint/2010/main" val="1807547479"/>
              </p:ext>
            </p:extLst>
          </p:nvPr>
        </p:nvGraphicFramePr>
        <p:xfrm>
          <a:off x="5173006" y="3756773"/>
          <a:ext cx="6750089" cy="2092604"/>
        </p:xfrm>
        <a:graphic>
          <a:graphicData uri="http://schemas.openxmlformats.org/drawingml/2006/table">
            <a:tbl>
              <a:tblPr firstRow="1" bandRow="1">
                <a:tableStyleId>{793D81CF-94F2-401A-BA57-92F5A7B2D0C5}</a:tableStyleId>
              </a:tblPr>
              <a:tblGrid>
                <a:gridCol w="1171348">
                  <a:extLst>
                    <a:ext uri="{9D8B030D-6E8A-4147-A177-3AD203B41FA5}">
                      <a16:colId xmlns:a16="http://schemas.microsoft.com/office/drawing/2014/main" xmlns="" val="2071048015"/>
                    </a:ext>
                  </a:extLst>
                </a:gridCol>
                <a:gridCol w="1230488">
                  <a:extLst>
                    <a:ext uri="{9D8B030D-6E8A-4147-A177-3AD203B41FA5}">
                      <a16:colId xmlns:a16="http://schemas.microsoft.com/office/drawing/2014/main" xmlns="" val="1170501778"/>
                    </a:ext>
                  </a:extLst>
                </a:gridCol>
                <a:gridCol w="1524000">
                  <a:extLst>
                    <a:ext uri="{9D8B030D-6E8A-4147-A177-3AD203B41FA5}">
                      <a16:colId xmlns:a16="http://schemas.microsoft.com/office/drawing/2014/main" xmlns="" val="1022464632"/>
                    </a:ext>
                  </a:extLst>
                </a:gridCol>
                <a:gridCol w="1444978">
                  <a:extLst>
                    <a:ext uri="{9D8B030D-6E8A-4147-A177-3AD203B41FA5}">
                      <a16:colId xmlns:a16="http://schemas.microsoft.com/office/drawing/2014/main" xmlns="" val="3787371967"/>
                    </a:ext>
                  </a:extLst>
                </a:gridCol>
                <a:gridCol w="1379275">
                  <a:extLst>
                    <a:ext uri="{9D8B030D-6E8A-4147-A177-3AD203B41FA5}">
                      <a16:colId xmlns:a16="http://schemas.microsoft.com/office/drawing/2014/main" xmlns="" val="2755382797"/>
                    </a:ext>
                  </a:extLst>
                </a:gridCol>
              </a:tblGrid>
              <a:tr h="555455">
                <a:tc>
                  <a:txBody>
                    <a:bodyPr/>
                    <a:lstStyle/>
                    <a:p>
                      <a:pPr algn="ctr" fontAlgn="b"/>
                      <a:r>
                        <a:rPr lang="en-US" sz="1700" u="none" strike="noStrike" dirty="0">
                          <a:effectLst/>
                        </a:rPr>
                        <a:t>Implan Output</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Employment</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Labor Income</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Value Added</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Econ Output</a:t>
                      </a:r>
                      <a:endParaRPr lang="en-US" sz="17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315464886"/>
                  </a:ext>
                </a:extLst>
              </a:tr>
              <a:tr h="374393">
                <a:tc>
                  <a:txBody>
                    <a:bodyPr/>
                    <a:lstStyle/>
                    <a:p>
                      <a:pPr algn="l" fontAlgn="b"/>
                      <a:r>
                        <a:rPr lang="en-US" sz="1700" u="none" strike="noStrike" dirty="0">
                          <a:effectLst/>
                        </a:rPr>
                        <a:t> Direct</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US" sz="1700" u="none" strike="noStrike" dirty="0">
                          <a:effectLst/>
                        </a:rPr>
                        <a:t>4657</a:t>
                      </a:r>
                      <a:endParaRPr lang="en-US" sz="1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700" u="none" strike="noStrike" dirty="0">
                          <a:effectLst/>
                        </a:rPr>
                        <a:t> $   128,746,581 </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 $  224,906,379 </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 $ 388,450,285 </a:t>
                      </a:r>
                      <a:endParaRPr lang="en-US" sz="1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824391902"/>
                  </a:ext>
                </a:extLst>
              </a:tr>
              <a:tr h="383823">
                <a:tc>
                  <a:txBody>
                    <a:bodyPr/>
                    <a:lstStyle/>
                    <a:p>
                      <a:pPr algn="l" fontAlgn="b"/>
                      <a:r>
                        <a:rPr lang="en-US" sz="1700" u="none" strike="noStrike" dirty="0">
                          <a:effectLst/>
                        </a:rPr>
                        <a:t> Indirect</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US" sz="1700" u="none" strike="noStrike" dirty="0">
                          <a:effectLst/>
                        </a:rPr>
                        <a:t>591</a:t>
                      </a:r>
                      <a:endParaRPr lang="en-US" sz="1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700" u="none" strike="noStrike" dirty="0">
                          <a:effectLst/>
                        </a:rPr>
                        <a:t> $      27,150,444 </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 $    51,035,824 </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 $    84,289,515 </a:t>
                      </a:r>
                      <a:endParaRPr lang="en-US" sz="1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25927848"/>
                  </a:ext>
                </a:extLst>
              </a:tr>
              <a:tr h="406400">
                <a:tc>
                  <a:txBody>
                    <a:bodyPr/>
                    <a:lstStyle/>
                    <a:p>
                      <a:pPr algn="l" fontAlgn="b"/>
                      <a:r>
                        <a:rPr lang="en-US" sz="1700" u="none" strike="noStrike" dirty="0">
                          <a:effectLst/>
                        </a:rPr>
                        <a:t> Induced</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US" sz="1700" u="none" strike="noStrike" dirty="0">
                          <a:effectLst/>
                        </a:rPr>
                        <a:t>446</a:t>
                      </a:r>
                      <a:endParaRPr lang="en-US" sz="17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700" u="none" strike="noStrike" dirty="0">
                          <a:effectLst/>
                        </a:rPr>
                        <a:t> $      15,247,065 </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 $    36,761,223 </a:t>
                      </a:r>
                      <a:endParaRPr lang="en-US" sz="17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u="none" strike="noStrike" dirty="0">
                          <a:effectLst/>
                        </a:rPr>
                        <a:t> $    58,836,487 </a:t>
                      </a:r>
                      <a:endParaRPr lang="en-US" sz="1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529565173"/>
                  </a:ext>
                </a:extLst>
              </a:tr>
              <a:tr h="372533">
                <a:tc>
                  <a:txBody>
                    <a:bodyPr/>
                    <a:lstStyle/>
                    <a:p>
                      <a:pPr algn="l" fontAlgn="b"/>
                      <a:r>
                        <a:rPr lang="en-US" sz="1700" b="1" u="none" strike="noStrike" dirty="0">
                          <a:effectLst/>
                        </a:rPr>
                        <a:t> Total</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US" sz="1700" b="1" u="none" strike="noStrike" dirty="0">
                          <a:effectLst/>
                        </a:rPr>
                        <a:t>5694</a:t>
                      </a:r>
                      <a:endParaRPr lang="en-US" sz="17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700" b="1" u="none" strike="noStrike" dirty="0">
                          <a:effectLst/>
                        </a:rPr>
                        <a:t> $   171,144,090 </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b="1" u="none" strike="noStrike" dirty="0">
                          <a:effectLst/>
                        </a:rPr>
                        <a:t> $  312,703,426 </a:t>
                      </a:r>
                      <a:endParaRPr lang="en-US" sz="17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700" b="1" u="none" strike="noStrike" dirty="0">
                          <a:effectLst/>
                        </a:rPr>
                        <a:t> $ 531,576,287 </a:t>
                      </a:r>
                      <a:endParaRPr lang="en-US" sz="17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005851282"/>
                  </a:ext>
                </a:extLst>
              </a:tr>
            </a:tbl>
          </a:graphicData>
        </a:graphic>
      </p:graphicFrame>
      <p:sp>
        <p:nvSpPr>
          <p:cNvPr id="6" name="Text Placeholder 2">
            <a:extLst>
              <a:ext uri="{FF2B5EF4-FFF2-40B4-BE49-F238E27FC236}">
                <a16:creationId xmlns:a16="http://schemas.microsoft.com/office/drawing/2014/main" xmlns="" id="{58B7B281-6CDC-403B-BD61-AA119592A034}"/>
              </a:ext>
            </a:extLst>
          </p:cNvPr>
          <p:cNvSpPr>
            <a:spLocks noGrp="1"/>
          </p:cNvSpPr>
          <p:nvPr>
            <p:ph type="body" sz="half" idx="2"/>
          </p:nvPr>
        </p:nvSpPr>
        <p:spPr>
          <a:xfrm>
            <a:off x="268904" y="1401239"/>
            <a:ext cx="4303096" cy="5168896"/>
          </a:xfrm>
        </p:spPr>
        <p:txBody>
          <a:bodyPr>
            <a:noAutofit/>
          </a:bodyPr>
          <a:lstStyle/>
          <a:p>
            <a:r>
              <a:rPr lang="en-US" sz="1200" dirty="0"/>
              <a:t>Overall, it is estimated that the, almost, 2 million outdoor recreation tourists spend over $589 million in Grand County during their visits. </a:t>
            </a:r>
          </a:p>
          <a:p>
            <a:r>
              <a:rPr lang="en-US" sz="1200" dirty="0"/>
              <a:t>This spending directly creates 4657 jobs, accounting for 43% of the workforce in the county. </a:t>
            </a:r>
          </a:p>
          <a:p>
            <a:r>
              <a:rPr lang="en-US" sz="1200" dirty="0"/>
              <a:t>However, the impacts resulting from the tourism spending continue beyond the restaurant, hotel, gear supplier, or ski slope where it was spent. </a:t>
            </a:r>
          </a:p>
          <a:p>
            <a:r>
              <a:rPr lang="en-US" sz="1200" dirty="0"/>
              <a:t>First, there are ‘indirect’ impacts. These result from business-to-business activities, such as a restaurant purchasing beer from a local microbrewery and selling it to a tourist. Not only does the restaurant see the benefit of that spending, so does the brewery.  </a:t>
            </a:r>
          </a:p>
          <a:p>
            <a:r>
              <a:rPr lang="en-US" sz="1200" dirty="0"/>
              <a:t>Additionally, there are ‘induced’ impacts resulting from increased income generated by the direct and indirect effects. Some percent of the increase in income is spent locally, supporting those businesses and  the employees who work there. </a:t>
            </a:r>
          </a:p>
          <a:p>
            <a:r>
              <a:rPr lang="en-US" sz="1200" dirty="0"/>
              <a:t>The indirect and induced impacts are how the direct tourist spending ‘ripple’ throughout the economy. These impacts result in over 1000 additional jobs, $42 million in labor income and contributed an additional $87 million to the county’s gross domestic product. </a:t>
            </a:r>
          </a:p>
          <a:p>
            <a:r>
              <a:rPr lang="en-US" sz="1200" dirty="0">
                <a:solidFill>
                  <a:schemeClr val="bg1"/>
                </a:solidFill>
              </a:rPr>
              <a:t>Overall, </a:t>
            </a:r>
            <a:r>
              <a:rPr lang="en-US" sz="1200" b="1" i="1" dirty="0"/>
              <a:t>61% of Grand County’s workforce is employed as a result of outdoor recreation tourism. </a:t>
            </a:r>
          </a:p>
          <a:p>
            <a:r>
              <a:rPr lang="en-US" sz="1200" dirty="0"/>
              <a:t>* Additional job creation will be shown in the following sections. </a:t>
            </a:r>
          </a:p>
        </p:txBody>
      </p:sp>
      <p:graphicFrame>
        <p:nvGraphicFramePr>
          <p:cNvPr id="7" name="Content Placeholder 4">
            <a:extLst>
              <a:ext uri="{FF2B5EF4-FFF2-40B4-BE49-F238E27FC236}">
                <a16:creationId xmlns:a16="http://schemas.microsoft.com/office/drawing/2014/main" xmlns="" id="{85D02608-B736-402B-AFAB-40BB559A6CA6}"/>
              </a:ext>
            </a:extLst>
          </p:cNvPr>
          <p:cNvGraphicFramePr>
            <a:graphicFrameLocks noGrp="1"/>
          </p:cNvGraphicFramePr>
          <p:nvPr>
            <p:ph idx="1"/>
            <p:extLst>
              <p:ext uri="{D42A27DB-BD31-4B8C-83A1-F6EECF244321}">
                <p14:modId xmlns:p14="http://schemas.microsoft.com/office/powerpoint/2010/main" val="1022531519"/>
              </p:ext>
            </p:extLst>
          </p:nvPr>
        </p:nvGraphicFramePr>
        <p:xfrm>
          <a:off x="5173006" y="832393"/>
          <a:ext cx="6750089" cy="1601259"/>
        </p:xfrm>
        <a:graphic>
          <a:graphicData uri="http://schemas.openxmlformats.org/drawingml/2006/table">
            <a:tbl>
              <a:tblPr firstRow="1" bandRow="1">
                <a:tableStyleId>{793D81CF-94F2-401A-BA57-92F5A7B2D0C5}</a:tableStyleId>
              </a:tblPr>
              <a:tblGrid>
                <a:gridCol w="2000793">
                  <a:extLst>
                    <a:ext uri="{9D8B030D-6E8A-4147-A177-3AD203B41FA5}">
                      <a16:colId xmlns:a16="http://schemas.microsoft.com/office/drawing/2014/main" xmlns="" val="2562343154"/>
                    </a:ext>
                  </a:extLst>
                </a:gridCol>
                <a:gridCol w="2153939">
                  <a:extLst>
                    <a:ext uri="{9D8B030D-6E8A-4147-A177-3AD203B41FA5}">
                      <a16:colId xmlns:a16="http://schemas.microsoft.com/office/drawing/2014/main" xmlns="" val="308016151"/>
                    </a:ext>
                  </a:extLst>
                </a:gridCol>
                <a:gridCol w="2595357">
                  <a:extLst>
                    <a:ext uri="{9D8B030D-6E8A-4147-A177-3AD203B41FA5}">
                      <a16:colId xmlns:a16="http://schemas.microsoft.com/office/drawing/2014/main" xmlns="" val="1947576899"/>
                    </a:ext>
                  </a:extLst>
                </a:gridCol>
              </a:tblGrid>
              <a:tr h="363205">
                <a:tc>
                  <a:txBody>
                    <a:bodyPr/>
                    <a:lstStyle/>
                    <a:p>
                      <a:pPr algn="l" fontAlgn="b"/>
                      <a:endParaRPr lang="en-US" sz="1600" b="0"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latin typeface="+mn-lt"/>
                        </a:rPr>
                        <a:t>Visitors</a:t>
                      </a:r>
                      <a:endParaRPr lang="en-US" sz="1600" b="0"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latin typeface="+mn-lt"/>
                        </a:rPr>
                        <a:t>Direct Spending</a:t>
                      </a:r>
                      <a:endParaRPr lang="en-US" sz="16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xmlns="" val="13057101"/>
                  </a:ext>
                </a:extLst>
              </a:tr>
              <a:tr h="421099">
                <a:tc>
                  <a:txBody>
                    <a:bodyPr/>
                    <a:lstStyle/>
                    <a:p>
                      <a:pPr algn="l" fontAlgn="b"/>
                      <a:r>
                        <a:rPr lang="en-US" sz="1600" u="none" strike="noStrike" dirty="0">
                          <a:effectLst/>
                          <a:latin typeface="+mn-lt"/>
                        </a:rPr>
                        <a:t>  Day Trip</a:t>
                      </a:r>
                      <a:endParaRPr lang="en-US" sz="1600" b="0"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latin typeface="+mn-lt"/>
                        </a:rPr>
                        <a:t>1,020,106</a:t>
                      </a:r>
                      <a:endParaRPr lang="en-US" sz="1600" b="0" i="0" u="none" strike="noStrike" dirty="0">
                        <a:solidFill>
                          <a:srgbClr val="000000"/>
                        </a:solidFill>
                        <a:effectLst/>
                        <a:latin typeface="+mn-lt"/>
                      </a:endParaRPr>
                    </a:p>
                  </a:txBody>
                  <a:tcPr marL="0" marR="0" marT="0" marB="0" anchor="b"/>
                </a:tc>
                <a:tc>
                  <a:txBody>
                    <a:bodyPr/>
                    <a:lstStyle/>
                    <a:p>
                      <a:pPr algn="ctr" fontAlgn="ctr"/>
                      <a:r>
                        <a:rPr lang="en-US" sz="1600" u="none" strike="noStrike" dirty="0">
                          <a:effectLst/>
                          <a:latin typeface="+mn-lt"/>
                        </a:rPr>
                        <a:t>$104,140,964 </a:t>
                      </a:r>
                      <a:endParaRPr lang="en-US"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3320156340"/>
                  </a:ext>
                </a:extLst>
              </a:tr>
              <a:tr h="399266">
                <a:tc>
                  <a:txBody>
                    <a:bodyPr/>
                    <a:lstStyle/>
                    <a:p>
                      <a:pPr algn="l" fontAlgn="b"/>
                      <a:r>
                        <a:rPr lang="en-US" sz="1600" u="none" strike="noStrike" dirty="0">
                          <a:effectLst/>
                          <a:latin typeface="+mn-lt"/>
                        </a:rPr>
                        <a:t>  Overnight</a:t>
                      </a:r>
                      <a:endParaRPr lang="en-US" sz="1600" b="0" i="0" u="none" strike="noStrike" dirty="0">
                        <a:solidFill>
                          <a:srgbClr val="000000"/>
                        </a:solidFill>
                        <a:effectLst/>
                        <a:latin typeface="+mn-lt"/>
                      </a:endParaRPr>
                    </a:p>
                  </a:txBody>
                  <a:tcPr marL="0" marR="0" marT="0" marB="0" anchor="b"/>
                </a:tc>
                <a:tc>
                  <a:txBody>
                    <a:bodyPr/>
                    <a:lstStyle/>
                    <a:p>
                      <a:pPr algn="ctr" fontAlgn="b"/>
                      <a:r>
                        <a:rPr lang="en-US" sz="1600" u="none" strike="noStrike" dirty="0">
                          <a:effectLst/>
                          <a:latin typeface="+mn-lt"/>
                        </a:rPr>
                        <a:t>981.550</a:t>
                      </a:r>
                    </a:p>
                  </a:txBody>
                  <a:tcPr marL="0" marR="0" marT="0" marB="0" anchor="b"/>
                </a:tc>
                <a:tc>
                  <a:txBody>
                    <a:bodyPr/>
                    <a:lstStyle/>
                    <a:p>
                      <a:pPr algn="ctr" fontAlgn="ctr"/>
                      <a:r>
                        <a:rPr lang="en-US" sz="1600" u="none" strike="noStrike" dirty="0">
                          <a:effectLst/>
                          <a:latin typeface="+mn-lt"/>
                        </a:rPr>
                        <a:t>$485,718,816 </a:t>
                      </a:r>
                      <a:endParaRPr lang="en-US" sz="16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4063581695"/>
                  </a:ext>
                </a:extLst>
              </a:tr>
              <a:tr h="417689">
                <a:tc>
                  <a:txBody>
                    <a:bodyPr/>
                    <a:lstStyle/>
                    <a:p>
                      <a:pPr algn="l" fontAlgn="b"/>
                      <a:r>
                        <a:rPr lang="en-US" sz="1600" b="1" u="none" strike="noStrike" dirty="0">
                          <a:effectLst/>
                          <a:latin typeface="+mn-lt"/>
                        </a:rPr>
                        <a:t>  Total</a:t>
                      </a:r>
                      <a:endParaRPr lang="en-US" sz="1600" b="1" i="0" u="none" strike="noStrike" dirty="0">
                        <a:solidFill>
                          <a:srgbClr val="000000"/>
                        </a:solidFill>
                        <a:effectLst/>
                        <a:latin typeface="+mn-lt"/>
                      </a:endParaRPr>
                    </a:p>
                  </a:txBody>
                  <a:tcPr marL="0" marR="0" marT="0" marB="0" anchor="b"/>
                </a:tc>
                <a:tc>
                  <a:txBody>
                    <a:bodyPr/>
                    <a:lstStyle/>
                    <a:p>
                      <a:pPr algn="ctr" fontAlgn="ctr"/>
                      <a:r>
                        <a:rPr lang="en-US" sz="1600" b="1" i="0" u="none" strike="noStrike" dirty="0">
                          <a:solidFill>
                            <a:srgbClr val="000000"/>
                          </a:solidFill>
                          <a:effectLst/>
                          <a:latin typeface="+mn-lt"/>
                        </a:rPr>
                        <a:t>2,001,656</a:t>
                      </a:r>
                    </a:p>
                  </a:txBody>
                  <a:tcPr marL="0" marR="0" marT="0" marB="0" anchor="ctr"/>
                </a:tc>
                <a:tc>
                  <a:txBody>
                    <a:bodyPr/>
                    <a:lstStyle/>
                    <a:p>
                      <a:pPr algn="ctr" fontAlgn="ctr"/>
                      <a:r>
                        <a:rPr lang="en-US" sz="1600" b="1" u="none" strike="noStrike" dirty="0">
                          <a:effectLst/>
                          <a:latin typeface="+mn-lt"/>
                        </a:rPr>
                        <a:t>$589,859,780 </a:t>
                      </a:r>
                      <a:endParaRPr lang="en-US" sz="16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xmlns="" val="3244248535"/>
                  </a:ext>
                </a:extLst>
              </a:tr>
            </a:tbl>
          </a:graphicData>
        </a:graphic>
      </p:graphicFrame>
      <p:sp>
        <p:nvSpPr>
          <p:cNvPr id="8" name="TextBox 7">
            <a:extLst>
              <a:ext uri="{FF2B5EF4-FFF2-40B4-BE49-F238E27FC236}">
                <a16:creationId xmlns:a16="http://schemas.microsoft.com/office/drawing/2014/main" xmlns="" id="{0126B732-A87B-4B51-A3ED-3DBAA3EA462B}"/>
              </a:ext>
            </a:extLst>
          </p:cNvPr>
          <p:cNvSpPr txBox="1"/>
          <p:nvPr/>
        </p:nvSpPr>
        <p:spPr>
          <a:xfrm>
            <a:off x="5173006" y="5899891"/>
            <a:ext cx="2113808" cy="461665"/>
          </a:xfrm>
          <a:prstGeom prst="rect">
            <a:avLst/>
          </a:prstGeom>
          <a:noFill/>
        </p:spPr>
        <p:txBody>
          <a:bodyPr wrap="square" rtlCol="0">
            <a:spAutoFit/>
          </a:bodyPr>
          <a:lstStyle/>
          <a:p>
            <a:r>
              <a:rPr lang="en-US" sz="1200" dirty="0"/>
              <a:t>IMPLAN </a:t>
            </a:r>
          </a:p>
          <a:p>
            <a:r>
              <a:rPr lang="en-US" sz="1200" dirty="0"/>
              <a:t>Summit Economics</a:t>
            </a:r>
          </a:p>
        </p:txBody>
      </p:sp>
      <p:sp>
        <p:nvSpPr>
          <p:cNvPr id="9" name="TextBox 8">
            <a:extLst>
              <a:ext uri="{FF2B5EF4-FFF2-40B4-BE49-F238E27FC236}">
                <a16:creationId xmlns:a16="http://schemas.microsoft.com/office/drawing/2014/main" xmlns="" id="{62751E89-254B-4D77-A3C9-FCFF2E561A4E}"/>
              </a:ext>
            </a:extLst>
          </p:cNvPr>
          <p:cNvSpPr txBox="1"/>
          <p:nvPr/>
        </p:nvSpPr>
        <p:spPr>
          <a:xfrm>
            <a:off x="5173006" y="2529991"/>
            <a:ext cx="2113808" cy="461665"/>
          </a:xfrm>
          <a:prstGeom prst="rect">
            <a:avLst/>
          </a:prstGeom>
          <a:noFill/>
        </p:spPr>
        <p:txBody>
          <a:bodyPr wrap="square" rtlCol="0">
            <a:spAutoFit/>
          </a:bodyPr>
          <a:lstStyle/>
          <a:p>
            <a:r>
              <a:rPr lang="en-US" sz="1200" dirty="0"/>
              <a:t>SeeSource</a:t>
            </a:r>
          </a:p>
          <a:p>
            <a:r>
              <a:rPr lang="en-US" sz="1200" dirty="0"/>
              <a:t>Summit Economics</a:t>
            </a:r>
          </a:p>
        </p:txBody>
      </p:sp>
      <p:sp>
        <p:nvSpPr>
          <p:cNvPr id="2" name="Slide Number Placeholder 1">
            <a:extLst>
              <a:ext uri="{FF2B5EF4-FFF2-40B4-BE49-F238E27FC236}">
                <a16:creationId xmlns:a16="http://schemas.microsoft.com/office/drawing/2014/main" xmlns="" id="{B56E8438-D75A-4A4D-90D9-60D4FBE640DE}"/>
              </a:ext>
            </a:extLst>
          </p:cNvPr>
          <p:cNvSpPr>
            <a:spLocks noGrp="1"/>
          </p:cNvSpPr>
          <p:nvPr>
            <p:ph type="sldNum" sz="quarter" idx="12"/>
          </p:nvPr>
        </p:nvSpPr>
        <p:spPr/>
        <p:txBody>
          <a:bodyPr/>
          <a:lstStyle/>
          <a:p>
            <a:fld id="{CA8D9AD5-F248-4919-864A-CFD76CC027D6}" type="slidenum">
              <a:rPr lang="en-US" smtClean="0"/>
              <a:pPr/>
              <a:t>29</a:t>
            </a:fld>
            <a:endParaRPr lang="en-US" dirty="0"/>
          </a:p>
        </p:txBody>
      </p:sp>
      <p:sp>
        <p:nvSpPr>
          <p:cNvPr id="3" name="Footer Placeholder 2">
            <a:extLst>
              <a:ext uri="{FF2B5EF4-FFF2-40B4-BE49-F238E27FC236}">
                <a16:creationId xmlns:a16="http://schemas.microsoft.com/office/drawing/2014/main" xmlns="" id="{998A1DD6-8ED4-4C47-AD0F-F5586553991D}"/>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408972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0418-B80E-485A-8863-D8B32FC21B90}"/>
              </a:ext>
            </a:extLst>
          </p:cNvPr>
          <p:cNvSpPr>
            <a:spLocks noGrp="1"/>
          </p:cNvSpPr>
          <p:nvPr>
            <p:ph type="title"/>
          </p:nvPr>
        </p:nvSpPr>
        <p:spPr>
          <a:xfrm>
            <a:off x="1" y="237928"/>
            <a:ext cx="9234734" cy="703696"/>
          </a:xfrm>
          <a:solidFill>
            <a:schemeClr val="tx2"/>
          </a:solidFill>
        </p:spPr>
        <p:txBody>
          <a:bodyPr anchor="b">
            <a:normAutofit/>
          </a:bodyPr>
          <a:lstStyle/>
          <a:p>
            <a:pPr algn="ctr"/>
            <a:r>
              <a:rPr lang="en-US" sz="3600" b="1" dirty="0">
                <a:solidFill>
                  <a:schemeClr val="bg1"/>
                </a:solidFill>
              </a:rPr>
              <a:t>Project Sponsors</a:t>
            </a:r>
          </a:p>
        </p:txBody>
      </p:sp>
      <p:sp>
        <p:nvSpPr>
          <p:cNvPr id="4" name="Slide Number Placeholder 3" hidden="1">
            <a:extLst>
              <a:ext uri="{FF2B5EF4-FFF2-40B4-BE49-F238E27FC236}">
                <a16:creationId xmlns:a16="http://schemas.microsoft.com/office/drawing/2014/main" xmlns="" id="{E83FC43C-77AE-462E-8BF2-24E52AA79EC9}"/>
              </a:ext>
            </a:extLst>
          </p:cNvPr>
          <p:cNvSpPr>
            <a:spLocks noGrp="1"/>
          </p:cNvSpPr>
          <p:nvPr>
            <p:ph type="sldNum" sz="quarter" idx="12"/>
          </p:nvPr>
        </p:nvSpPr>
        <p:spPr/>
        <p:txBody>
          <a:bodyPr/>
          <a:lstStyle/>
          <a:p>
            <a:pPr>
              <a:spcAft>
                <a:spcPts val="600"/>
              </a:spcAft>
            </a:pPr>
            <a:fld id="{CA8D9AD5-F248-4919-864A-CFD76CC027D6}" type="slidenum">
              <a:rPr lang="en-US" smtClean="0"/>
              <a:pPr>
                <a:spcAft>
                  <a:spcPts val="600"/>
                </a:spcAft>
              </a:pPr>
              <a:t>3</a:t>
            </a:fld>
            <a:endParaRPr lang="en-US" dirty="0"/>
          </a:p>
        </p:txBody>
      </p:sp>
      <p:sp>
        <p:nvSpPr>
          <p:cNvPr id="5" name="AutoShape 2">
            <a:extLst>
              <a:ext uri="{FF2B5EF4-FFF2-40B4-BE49-F238E27FC236}">
                <a16:creationId xmlns:a16="http://schemas.microsoft.com/office/drawing/2014/main" xmlns="" id="{1C49EC17-6853-4F5A-BAB6-2CFD1FB6D4D0}"/>
              </a:ext>
            </a:extLst>
          </p:cNvPr>
          <p:cNvSpPr>
            <a:spLocks noChangeAspect="1" noChangeArrowheads="1"/>
          </p:cNvSpPr>
          <p:nvPr/>
        </p:nvSpPr>
        <p:spPr bwMode="auto">
          <a:xfrm>
            <a:off x="4847112" y="2652156"/>
            <a:ext cx="1248888" cy="1248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descr="Logo&#10;&#10;Description automatically generated">
            <a:extLst>
              <a:ext uri="{FF2B5EF4-FFF2-40B4-BE49-F238E27FC236}">
                <a16:creationId xmlns:a16="http://schemas.microsoft.com/office/drawing/2014/main" xmlns="" id="{14098878-5129-45A0-BAAE-7E20F9821C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3835" y="4905718"/>
            <a:ext cx="2524328" cy="1595749"/>
          </a:xfrm>
          <a:prstGeom prst="rect">
            <a:avLst/>
          </a:prstGeom>
        </p:spPr>
      </p:pic>
      <p:pic>
        <p:nvPicPr>
          <p:cNvPr id="30" name="Picture 29" descr="Text&#10;&#10;Description automatically generated">
            <a:extLst>
              <a:ext uri="{FF2B5EF4-FFF2-40B4-BE49-F238E27FC236}">
                <a16:creationId xmlns:a16="http://schemas.microsoft.com/office/drawing/2014/main" xmlns="" id="{492AB7D9-3219-4530-AE9D-DF6FD32F0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44" y="4997925"/>
            <a:ext cx="1883576" cy="1365593"/>
          </a:xfrm>
          <a:prstGeom prst="rect">
            <a:avLst/>
          </a:prstGeom>
        </p:spPr>
      </p:pic>
      <p:pic>
        <p:nvPicPr>
          <p:cNvPr id="45" name="Picture 44" descr="A close - up of a credit card&#10;&#10;Description automatically generated with medium confidence">
            <a:extLst>
              <a:ext uri="{FF2B5EF4-FFF2-40B4-BE49-F238E27FC236}">
                <a16:creationId xmlns:a16="http://schemas.microsoft.com/office/drawing/2014/main" xmlns="" id="{65E263BA-5510-46C2-8E21-D1ACC1A9B3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694" y="4998893"/>
            <a:ext cx="1774090" cy="1523827"/>
          </a:xfrm>
          <a:prstGeom prst="rect">
            <a:avLst/>
          </a:prstGeom>
        </p:spPr>
      </p:pic>
      <p:pic>
        <p:nvPicPr>
          <p:cNvPr id="49" name="Picture 48" descr="A picture containing arrow&#10;&#10;Description automatically generated">
            <a:extLst>
              <a:ext uri="{FF2B5EF4-FFF2-40B4-BE49-F238E27FC236}">
                <a16:creationId xmlns:a16="http://schemas.microsoft.com/office/drawing/2014/main" xmlns="" id="{1AE8D9B7-AA09-4359-A40F-72B84C0478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2716" y="1439824"/>
            <a:ext cx="1670894" cy="1676635"/>
          </a:xfrm>
          <a:prstGeom prst="rect">
            <a:avLst/>
          </a:prstGeom>
        </p:spPr>
      </p:pic>
      <p:pic>
        <p:nvPicPr>
          <p:cNvPr id="55" name="Picture 54" descr="A picture containing text&#10;&#10;Description automatically generated">
            <a:extLst>
              <a:ext uri="{FF2B5EF4-FFF2-40B4-BE49-F238E27FC236}">
                <a16:creationId xmlns:a16="http://schemas.microsoft.com/office/drawing/2014/main" xmlns="" id="{0382E687-C2AA-45BE-941D-DA8A7065CC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2707" y="3523366"/>
            <a:ext cx="2780018" cy="975445"/>
          </a:xfrm>
          <a:prstGeom prst="rect">
            <a:avLst/>
          </a:prstGeom>
        </p:spPr>
      </p:pic>
      <p:pic>
        <p:nvPicPr>
          <p:cNvPr id="59" name="Picture 58" descr="A picture containing icon&#10;&#10;Description automatically generated">
            <a:extLst>
              <a:ext uri="{FF2B5EF4-FFF2-40B4-BE49-F238E27FC236}">
                <a16:creationId xmlns:a16="http://schemas.microsoft.com/office/drawing/2014/main" xmlns="" id="{CDE3D59D-2D79-4D84-BF36-F1F6649AFD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7999" y="4891864"/>
            <a:ext cx="1774090" cy="1737884"/>
          </a:xfrm>
          <a:prstGeom prst="rect">
            <a:avLst/>
          </a:prstGeom>
        </p:spPr>
      </p:pic>
      <p:pic>
        <p:nvPicPr>
          <p:cNvPr id="61" name="Picture 60" descr="Shape&#10;&#10;Description automatically generated">
            <a:extLst>
              <a:ext uri="{FF2B5EF4-FFF2-40B4-BE49-F238E27FC236}">
                <a16:creationId xmlns:a16="http://schemas.microsoft.com/office/drawing/2014/main" xmlns="" id="{56B597A2-E799-48FA-A6BA-DB7F8084F5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5144" y="1394437"/>
            <a:ext cx="1662147" cy="166214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xmlns="" id="{0A0D6B30-1E36-44A0-AF8B-56158079302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1198" y="3611496"/>
            <a:ext cx="2780017" cy="871804"/>
          </a:xfrm>
          <a:prstGeom prst="rect">
            <a:avLst/>
          </a:prstGeom>
        </p:spPr>
      </p:pic>
      <p:pic>
        <p:nvPicPr>
          <p:cNvPr id="17" name="Picture 16" descr="A picture containing text, light&#10;&#10;Description automatically generated">
            <a:extLst>
              <a:ext uri="{FF2B5EF4-FFF2-40B4-BE49-F238E27FC236}">
                <a16:creationId xmlns:a16="http://schemas.microsoft.com/office/drawing/2014/main" xmlns="" id="{EE65F4CB-6944-4C24-8AB1-D76CA6D57E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5822" y="4851456"/>
            <a:ext cx="2016672" cy="2063571"/>
          </a:xfrm>
          <a:prstGeom prst="rect">
            <a:avLst/>
          </a:prstGeom>
        </p:spPr>
      </p:pic>
      <p:pic>
        <p:nvPicPr>
          <p:cNvPr id="7" name="Picture 6" descr="A picture containing text, room, gambling house, scene&#10;&#10;Description automatically generated">
            <a:extLst>
              <a:ext uri="{FF2B5EF4-FFF2-40B4-BE49-F238E27FC236}">
                <a16:creationId xmlns:a16="http://schemas.microsoft.com/office/drawing/2014/main" xmlns="" id="{C12064B1-EC79-4CC1-BAAF-144771D82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2824" y="1516591"/>
            <a:ext cx="2655161" cy="1539993"/>
          </a:xfrm>
          <a:prstGeom prst="rect">
            <a:avLst/>
          </a:prstGeom>
        </p:spPr>
      </p:pic>
      <p:pic>
        <p:nvPicPr>
          <p:cNvPr id="12" name="Picture 11" descr="Text&#10;&#10;Description automatically generated">
            <a:extLst>
              <a:ext uri="{FF2B5EF4-FFF2-40B4-BE49-F238E27FC236}">
                <a16:creationId xmlns:a16="http://schemas.microsoft.com/office/drawing/2014/main" xmlns="" id="{F69CEDFF-984A-4613-AB65-0BFFF81AEF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8291" y="3300512"/>
            <a:ext cx="3695700" cy="1244600"/>
          </a:xfrm>
          <a:prstGeom prst="rect">
            <a:avLst/>
          </a:prstGeom>
        </p:spPr>
      </p:pic>
      <p:pic>
        <p:nvPicPr>
          <p:cNvPr id="3" name="Picture 2">
            <a:extLst>
              <a:ext uri="{FF2B5EF4-FFF2-40B4-BE49-F238E27FC236}">
                <a16:creationId xmlns:a16="http://schemas.microsoft.com/office/drawing/2014/main" xmlns="" id="{68AB873A-1319-4132-9831-4EB4FEFB5035}"/>
              </a:ext>
            </a:extLst>
          </p:cNvPr>
          <p:cNvPicPr>
            <a:picLocks noChangeAspect="1"/>
          </p:cNvPicPr>
          <p:nvPr/>
        </p:nvPicPr>
        <p:blipFill>
          <a:blip r:embed="rId13"/>
          <a:stretch>
            <a:fillRect/>
          </a:stretch>
        </p:blipFill>
        <p:spPr>
          <a:xfrm>
            <a:off x="9721770" y="1354029"/>
            <a:ext cx="1573535" cy="1848903"/>
          </a:xfrm>
          <a:prstGeom prst="rect">
            <a:avLst/>
          </a:prstGeom>
        </p:spPr>
      </p:pic>
    </p:spTree>
    <p:extLst>
      <p:ext uri="{BB962C8B-B14F-4D97-AF65-F5344CB8AC3E}">
        <p14:creationId xmlns:p14="http://schemas.microsoft.com/office/powerpoint/2010/main" val="289117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xmlns="" id="{AE20DC0F-61EA-4DCE-B8AA-7EF61EA48E6B}"/>
              </a:ext>
            </a:extLst>
          </p:cNvPr>
          <p:cNvSpPr>
            <a:spLocks noGrp="1"/>
          </p:cNvSpPr>
          <p:nvPr>
            <p:ph type="title"/>
          </p:nvPr>
        </p:nvSpPr>
        <p:spPr>
          <a:xfrm>
            <a:off x="760411" y="552522"/>
            <a:ext cx="3292299" cy="1622013"/>
          </a:xfrm>
        </p:spPr>
        <p:txBody>
          <a:bodyPr/>
          <a:lstStyle/>
          <a:p>
            <a:r>
              <a:rPr lang="en-US" dirty="0"/>
              <a:t>Top Activities – Economic Impact</a:t>
            </a:r>
          </a:p>
        </p:txBody>
      </p:sp>
      <p:sp>
        <p:nvSpPr>
          <p:cNvPr id="22" name="Text Placeholder 2">
            <a:extLst>
              <a:ext uri="{FF2B5EF4-FFF2-40B4-BE49-F238E27FC236}">
                <a16:creationId xmlns:a16="http://schemas.microsoft.com/office/drawing/2014/main" xmlns="" id="{23742069-1EF7-4A7A-B7C0-1C283869B0E1}"/>
              </a:ext>
            </a:extLst>
          </p:cNvPr>
          <p:cNvSpPr>
            <a:spLocks noGrp="1"/>
          </p:cNvSpPr>
          <p:nvPr>
            <p:ph type="body" sz="half" idx="2"/>
          </p:nvPr>
        </p:nvSpPr>
        <p:spPr>
          <a:xfrm>
            <a:off x="760412" y="2302933"/>
            <a:ext cx="3200400" cy="3686387"/>
          </a:xfrm>
        </p:spPr>
        <p:txBody>
          <a:bodyPr/>
          <a:lstStyle/>
          <a:p>
            <a:r>
              <a:rPr lang="en-US" dirty="0"/>
              <a:t>Each activity that draws people to Grand County generates an economic impact, which varies by the number of people and the amount of spending by those engaging in the activity. Some activities yield higher spending per person per day than do others. </a:t>
            </a:r>
          </a:p>
          <a:p>
            <a:r>
              <a:rPr lang="en-US" dirty="0"/>
              <a:t>To the right is a table showing the visitation, the percent of overall spending, by activity, and the total direct spending by all activities accounting for greater than 1% of overall spending. </a:t>
            </a:r>
          </a:p>
        </p:txBody>
      </p:sp>
      <p:graphicFrame>
        <p:nvGraphicFramePr>
          <p:cNvPr id="9" name="Table 8">
            <a:extLst>
              <a:ext uri="{FF2B5EF4-FFF2-40B4-BE49-F238E27FC236}">
                <a16:creationId xmlns:a16="http://schemas.microsoft.com/office/drawing/2014/main" xmlns="" id="{E2EE5A4E-8568-4BB7-8B9E-11370EEAF6AC}"/>
              </a:ext>
            </a:extLst>
          </p:cNvPr>
          <p:cNvGraphicFramePr>
            <a:graphicFrameLocks noGrp="1"/>
          </p:cNvGraphicFramePr>
          <p:nvPr>
            <p:extLst>
              <p:ext uri="{D42A27DB-BD31-4B8C-83A1-F6EECF244321}">
                <p14:modId xmlns:p14="http://schemas.microsoft.com/office/powerpoint/2010/main" val="1473230847"/>
              </p:ext>
            </p:extLst>
          </p:nvPr>
        </p:nvGraphicFramePr>
        <p:xfrm>
          <a:off x="5414962" y="372403"/>
          <a:ext cx="6390744" cy="5855395"/>
        </p:xfrm>
        <a:graphic>
          <a:graphicData uri="http://schemas.openxmlformats.org/drawingml/2006/table">
            <a:tbl>
              <a:tblPr firstRow="1" bandRow="1">
                <a:tableStyleId>{793D81CF-94F2-401A-BA57-92F5A7B2D0C5}</a:tableStyleId>
              </a:tblPr>
              <a:tblGrid>
                <a:gridCol w="2168516">
                  <a:extLst>
                    <a:ext uri="{9D8B030D-6E8A-4147-A177-3AD203B41FA5}">
                      <a16:colId xmlns:a16="http://schemas.microsoft.com/office/drawing/2014/main" xmlns="" val="218030911"/>
                    </a:ext>
                  </a:extLst>
                </a:gridCol>
                <a:gridCol w="1160794">
                  <a:extLst>
                    <a:ext uri="{9D8B030D-6E8A-4147-A177-3AD203B41FA5}">
                      <a16:colId xmlns:a16="http://schemas.microsoft.com/office/drawing/2014/main" xmlns="" val="3517036999"/>
                    </a:ext>
                  </a:extLst>
                </a:gridCol>
                <a:gridCol w="1477110">
                  <a:extLst>
                    <a:ext uri="{9D8B030D-6E8A-4147-A177-3AD203B41FA5}">
                      <a16:colId xmlns:a16="http://schemas.microsoft.com/office/drawing/2014/main" xmlns="" val="2944642032"/>
                    </a:ext>
                  </a:extLst>
                </a:gridCol>
                <a:gridCol w="1584324">
                  <a:extLst>
                    <a:ext uri="{9D8B030D-6E8A-4147-A177-3AD203B41FA5}">
                      <a16:colId xmlns:a16="http://schemas.microsoft.com/office/drawing/2014/main" xmlns="" val="1949007406"/>
                    </a:ext>
                  </a:extLst>
                </a:gridCol>
              </a:tblGrid>
              <a:tr h="462845">
                <a:tc>
                  <a:txBody>
                    <a:bodyPr/>
                    <a:lstStyle/>
                    <a:p>
                      <a:pPr algn="ctr" fontAlgn="b"/>
                      <a:r>
                        <a:rPr lang="en-US" sz="1600" u="none" strike="noStrike" dirty="0">
                          <a:effectLst/>
                          <a:latin typeface="+mn-lt"/>
                        </a:rPr>
                        <a:t>  Activity</a:t>
                      </a:r>
                      <a:endParaRPr lang="en-US" sz="1600" b="0" i="0" u="none" strike="noStrike" dirty="0">
                        <a:solidFill>
                          <a:srgbClr val="000000"/>
                        </a:solidFill>
                        <a:effectLst/>
                        <a:latin typeface="+mn-lt"/>
                      </a:endParaRPr>
                    </a:p>
                  </a:txBody>
                  <a:tcPr marL="0" marR="0" marT="0" marB="0" anchor="b">
                    <a:solidFill>
                      <a:schemeClr val="tx2"/>
                    </a:solidFill>
                  </a:tcPr>
                </a:tc>
                <a:tc>
                  <a:txBody>
                    <a:bodyPr/>
                    <a:lstStyle/>
                    <a:p>
                      <a:pPr algn="ctr" fontAlgn="b"/>
                      <a:r>
                        <a:rPr lang="en-US" sz="1600" u="none" strike="noStrike" dirty="0">
                          <a:effectLst/>
                          <a:latin typeface="+mn-lt"/>
                        </a:rPr>
                        <a:t>Total Visit-Days</a:t>
                      </a:r>
                      <a:endParaRPr lang="en-US" sz="1600" b="0" i="0" u="none" strike="noStrike" dirty="0">
                        <a:solidFill>
                          <a:srgbClr val="000000"/>
                        </a:solidFill>
                        <a:effectLst/>
                        <a:latin typeface="+mn-lt"/>
                      </a:endParaRPr>
                    </a:p>
                  </a:txBody>
                  <a:tcPr marL="0" marR="0" marT="0" marB="0" anchor="b">
                    <a:solidFill>
                      <a:schemeClr val="tx2"/>
                    </a:solidFill>
                  </a:tcPr>
                </a:tc>
                <a:tc>
                  <a:txBody>
                    <a:bodyPr/>
                    <a:lstStyle/>
                    <a:p>
                      <a:pPr algn="ctr" fontAlgn="b"/>
                      <a:r>
                        <a:rPr lang="en-US" sz="1600" u="none" strike="noStrike" dirty="0">
                          <a:effectLst/>
                          <a:latin typeface="+mn-lt"/>
                        </a:rPr>
                        <a:t>% of  Tourism Spending</a:t>
                      </a:r>
                      <a:endParaRPr lang="en-US" sz="1600" b="0" i="0" u="none" strike="noStrike" dirty="0">
                        <a:solidFill>
                          <a:srgbClr val="000000"/>
                        </a:solidFill>
                        <a:effectLst/>
                        <a:latin typeface="+mn-lt"/>
                      </a:endParaRPr>
                    </a:p>
                  </a:txBody>
                  <a:tcPr marL="0" marR="0" marT="0" marB="0" anchor="b">
                    <a:solidFill>
                      <a:schemeClr val="tx2"/>
                    </a:solidFill>
                  </a:tcPr>
                </a:tc>
                <a:tc>
                  <a:txBody>
                    <a:bodyPr/>
                    <a:lstStyle/>
                    <a:p>
                      <a:pPr algn="ctr" fontAlgn="b"/>
                      <a:r>
                        <a:rPr lang="en-US" sz="1600" u="none" strike="noStrike" dirty="0">
                          <a:effectLst/>
                          <a:latin typeface="+mn-lt"/>
                        </a:rPr>
                        <a:t>Total Tourist Direct Spending</a:t>
                      </a:r>
                      <a:endParaRPr lang="en-US" sz="1600" b="0" i="0" u="none" strike="noStrike" dirty="0">
                        <a:solidFill>
                          <a:srgbClr val="000000"/>
                        </a:solidFill>
                        <a:effectLst/>
                        <a:latin typeface="+mn-lt"/>
                      </a:endParaRPr>
                    </a:p>
                  </a:txBody>
                  <a:tcPr marL="0" marR="0" marT="0" marB="0" anchor="b">
                    <a:solidFill>
                      <a:schemeClr val="tx2"/>
                    </a:solidFill>
                  </a:tcPr>
                </a:tc>
                <a:extLst>
                  <a:ext uri="{0D108BD9-81ED-4DB2-BD59-A6C34878D82A}">
                    <a16:rowId xmlns:a16="http://schemas.microsoft.com/office/drawing/2014/main" xmlns="" val="504351849"/>
                  </a:ext>
                </a:extLst>
              </a:tr>
              <a:tr h="356233">
                <a:tc>
                  <a:txBody>
                    <a:bodyPr/>
                    <a:lstStyle/>
                    <a:p>
                      <a:pPr algn="l" fontAlgn="b"/>
                      <a:r>
                        <a:rPr lang="en-US" sz="1400" b="0" i="0" u="none" strike="noStrike" dirty="0">
                          <a:solidFill>
                            <a:srgbClr val="000000"/>
                          </a:solidFill>
                          <a:effectLst/>
                          <a:latin typeface="+mn-lt"/>
                        </a:rPr>
                        <a:t>  Downhill skiing (resort)</a:t>
                      </a:r>
                    </a:p>
                  </a:txBody>
                  <a:tcPr marL="0" marR="0" marT="0" marB="0" anchor="b"/>
                </a:tc>
                <a:tc>
                  <a:txBody>
                    <a:bodyPr/>
                    <a:lstStyle/>
                    <a:p>
                      <a:pPr algn="ctr" fontAlgn="b"/>
                      <a:r>
                        <a:rPr lang="en-US" sz="1400" b="0" i="0" u="none" strike="noStrike" dirty="0">
                          <a:solidFill>
                            <a:srgbClr val="000000"/>
                          </a:solidFill>
                          <a:effectLst/>
                          <a:latin typeface="+mn-lt"/>
                        </a:rPr>
                        <a:t>   985,321 </a:t>
                      </a:r>
                    </a:p>
                  </a:txBody>
                  <a:tcPr marL="0" marR="0" marT="0" marB="0" anchor="b"/>
                </a:tc>
                <a:tc>
                  <a:txBody>
                    <a:bodyPr/>
                    <a:lstStyle/>
                    <a:p>
                      <a:pPr algn="ctr" fontAlgn="b"/>
                      <a:r>
                        <a:rPr lang="en-US" sz="1400" b="0" i="0" u="none" strike="noStrike" dirty="0">
                          <a:solidFill>
                            <a:srgbClr val="000000"/>
                          </a:solidFill>
                          <a:effectLst/>
                          <a:latin typeface="+mn-lt"/>
                        </a:rPr>
                        <a:t>30.4%</a:t>
                      </a:r>
                    </a:p>
                  </a:txBody>
                  <a:tcPr marL="0" marR="0" marT="0" marB="0" anchor="b"/>
                </a:tc>
                <a:tc>
                  <a:txBody>
                    <a:bodyPr/>
                    <a:lstStyle/>
                    <a:p>
                      <a:pPr algn="ctr" fontAlgn="b"/>
                      <a:r>
                        <a:rPr lang="en-US" sz="1400" b="0" i="0" u="none" strike="noStrike" dirty="0">
                          <a:solidFill>
                            <a:srgbClr val="000000"/>
                          </a:solidFill>
                          <a:effectLst/>
                          <a:latin typeface="+mn-lt"/>
                        </a:rPr>
                        <a:t>   178,965,979 </a:t>
                      </a:r>
                    </a:p>
                  </a:txBody>
                  <a:tcPr marL="0" marR="0" marT="0" marB="0" anchor="b"/>
                </a:tc>
                <a:extLst>
                  <a:ext uri="{0D108BD9-81ED-4DB2-BD59-A6C34878D82A}">
                    <a16:rowId xmlns:a16="http://schemas.microsoft.com/office/drawing/2014/main" xmlns="" val="171874371"/>
                  </a:ext>
                </a:extLst>
              </a:tr>
              <a:tr h="352674">
                <a:tc>
                  <a:txBody>
                    <a:bodyPr/>
                    <a:lstStyle/>
                    <a:p>
                      <a:pPr algn="l" fontAlgn="b"/>
                      <a:r>
                        <a:rPr lang="en-US" sz="1400" b="0" i="0" u="none" strike="noStrike" dirty="0">
                          <a:solidFill>
                            <a:srgbClr val="000000"/>
                          </a:solidFill>
                          <a:effectLst/>
                          <a:latin typeface="+mn-lt"/>
                        </a:rPr>
                        <a:t>  Sightseeing / Wildlife              Viewing</a:t>
                      </a:r>
                    </a:p>
                  </a:txBody>
                  <a:tcPr marL="0" marR="0" marT="0" marB="0" anchor="b"/>
                </a:tc>
                <a:tc>
                  <a:txBody>
                    <a:bodyPr/>
                    <a:lstStyle/>
                    <a:p>
                      <a:pPr algn="ctr" fontAlgn="b"/>
                      <a:r>
                        <a:rPr lang="en-US" sz="1400" b="0" i="0" u="none" strike="noStrike" dirty="0">
                          <a:solidFill>
                            <a:srgbClr val="000000"/>
                          </a:solidFill>
                          <a:effectLst/>
                          <a:latin typeface="+mn-lt"/>
                        </a:rPr>
                        <a:t>   679,472 </a:t>
                      </a:r>
                    </a:p>
                  </a:txBody>
                  <a:tcPr marL="0" marR="0" marT="0" marB="0" anchor="b"/>
                </a:tc>
                <a:tc>
                  <a:txBody>
                    <a:bodyPr/>
                    <a:lstStyle/>
                    <a:p>
                      <a:pPr algn="ctr" fontAlgn="b"/>
                      <a:r>
                        <a:rPr lang="en-US" sz="1400" b="0" i="0" u="none" strike="noStrike" dirty="0">
                          <a:solidFill>
                            <a:srgbClr val="000000"/>
                          </a:solidFill>
                          <a:effectLst/>
                          <a:latin typeface="+mn-lt"/>
                        </a:rPr>
                        <a:t>12.7%</a:t>
                      </a:r>
                    </a:p>
                  </a:txBody>
                  <a:tcPr marL="0" marR="0" marT="0" marB="0" anchor="b"/>
                </a:tc>
                <a:tc>
                  <a:txBody>
                    <a:bodyPr/>
                    <a:lstStyle/>
                    <a:p>
                      <a:pPr algn="ctr" fontAlgn="b"/>
                      <a:r>
                        <a:rPr lang="en-US" sz="1400" b="0" i="0" u="none" strike="noStrike" dirty="0">
                          <a:solidFill>
                            <a:srgbClr val="000000"/>
                          </a:solidFill>
                          <a:effectLst/>
                          <a:latin typeface="+mn-lt"/>
                        </a:rPr>
                        <a:t>     74,941,102 </a:t>
                      </a:r>
                    </a:p>
                  </a:txBody>
                  <a:tcPr marL="0" marR="0" marT="0" marB="0" anchor="b"/>
                </a:tc>
                <a:extLst>
                  <a:ext uri="{0D108BD9-81ED-4DB2-BD59-A6C34878D82A}">
                    <a16:rowId xmlns:a16="http://schemas.microsoft.com/office/drawing/2014/main" xmlns="" val="2196573179"/>
                  </a:ext>
                </a:extLst>
              </a:tr>
              <a:tr h="352674">
                <a:tc>
                  <a:txBody>
                    <a:bodyPr/>
                    <a:lstStyle/>
                    <a:p>
                      <a:pPr algn="l" fontAlgn="b"/>
                      <a:r>
                        <a:rPr lang="en-US" sz="1400" b="0" i="0" u="none" strike="noStrike" dirty="0">
                          <a:solidFill>
                            <a:srgbClr val="000000"/>
                          </a:solidFill>
                          <a:effectLst/>
                          <a:latin typeface="+mn-lt"/>
                        </a:rPr>
                        <a:t>  Hiking</a:t>
                      </a:r>
                    </a:p>
                  </a:txBody>
                  <a:tcPr marL="0" marR="0" marT="0" marB="0" anchor="b"/>
                </a:tc>
                <a:tc>
                  <a:txBody>
                    <a:bodyPr/>
                    <a:lstStyle/>
                    <a:p>
                      <a:pPr algn="ctr" fontAlgn="b"/>
                      <a:r>
                        <a:rPr lang="en-US" sz="1400" b="0" i="0" u="none" strike="noStrike" dirty="0">
                          <a:solidFill>
                            <a:srgbClr val="000000"/>
                          </a:solidFill>
                          <a:effectLst/>
                          <a:latin typeface="+mn-lt"/>
                        </a:rPr>
                        <a:t>   642,911 </a:t>
                      </a:r>
                    </a:p>
                  </a:txBody>
                  <a:tcPr marL="0" marR="0" marT="0" marB="0" anchor="b"/>
                </a:tc>
                <a:tc>
                  <a:txBody>
                    <a:bodyPr/>
                    <a:lstStyle/>
                    <a:p>
                      <a:pPr algn="ctr" fontAlgn="b"/>
                      <a:r>
                        <a:rPr lang="en-US" sz="1400" b="0" i="0" u="none" strike="noStrike" dirty="0">
                          <a:solidFill>
                            <a:srgbClr val="000000"/>
                          </a:solidFill>
                          <a:effectLst/>
                          <a:latin typeface="+mn-lt"/>
                        </a:rPr>
                        <a:t>10.9%</a:t>
                      </a:r>
                    </a:p>
                  </a:txBody>
                  <a:tcPr marL="0" marR="0" marT="0" marB="0" anchor="b"/>
                </a:tc>
                <a:tc>
                  <a:txBody>
                    <a:bodyPr/>
                    <a:lstStyle/>
                    <a:p>
                      <a:pPr algn="ctr" fontAlgn="b"/>
                      <a:r>
                        <a:rPr lang="en-US" sz="1400" b="0" i="0" u="none" strike="noStrike" dirty="0">
                          <a:solidFill>
                            <a:srgbClr val="000000"/>
                          </a:solidFill>
                          <a:effectLst/>
                          <a:latin typeface="+mn-lt"/>
                        </a:rPr>
                        <a:t>     64,088,448 </a:t>
                      </a:r>
                    </a:p>
                  </a:txBody>
                  <a:tcPr marL="0" marR="0" marT="0" marB="0" anchor="b"/>
                </a:tc>
                <a:extLst>
                  <a:ext uri="{0D108BD9-81ED-4DB2-BD59-A6C34878D82A}">
                    <a16:rowId xmlns:a16="http://schemas.microsoft.com/office/drawing/2014/main" xmlns="" val="1180454413"/>
                  </a:ext>
                </a:extLst>
              </a:tr>
              <a:tr h="352674">
                <a:tc>
                  <a:txBody>
                    <a:bodyPr/>
                    <a:lstStyle/>
                    <a:p>
                      <a:pPr algn="l" fontAlgn="b"/>
                      <a:r>
                        <a:rPr lang="en-US" sz="1400" b="0" i="0" u="none" strike="noStrike" dirty="0">
                          <a:solidFill>
                            <a:srgbClr val="000000"/>
                          </a:solidFill>
                          <a:effectLst/>
                          <a:latin typeface="+mn-lt"/>
                        </a:rPr>
                        <a:t>  RMNP</a:t>
                      </a:r>
                    </a:p>
                  </a:txBody>
                  <a:tcPr marL="0" marR="0" marT="0" marB="0" anchor="b"/>
                </a:tc>
                <a:tc>
                  <a:txBody>
                    <a:bodyPr/>
                    <a:lstStyle/>
                    <a:p>
                      <a:pPr algn="ctr" fontAlgn="b"/>
                      <a:r>
                        <a:rPr lang="en-US" sz="1400" b="0" i="0" u="none" strike="noStrike" dirty="0">
                          <a:solidFill>
                            <a:srgbClr val="000000"/>
                          </a:solidFill>
                          <a:effectLst/>
                          <a:latin typeface="+mn-lt"/>
                        </a:rPr>
                        <a:t>   445,265 </a:t>
                      </a:r>
                    </a:p>
                  </a:txBody>
                  <a:tcPr marL="0" marR="0" marT="0" marB="0" anchor="b"/>
                </a:tc>
                <a:tc>
                  <a:txBody>
                    <a:bodyPr/>
                    <a:lstStyle/>
                    <a:p>
                      <a:pPr algn="ctr" fontAlgn="b"/>
                      <a:r>
                        <a:rPr lang="en-US" sz="1400" b="0" i="0" u="none" strike="noStrike" dirty="0">
                          <a:solidFill>
                            <a:srgbClr val="000000"/>
                          </a:solidFill>
                          <a:effectLst/>
                          <a:latin typeface="+mn-lt"/>
                        </a:rPr>
                        <a:t>8.1%</a:t>
                      </a:r>
                    </a:p>
                  </a:txBody>
                  <a:tcPr marL="0" marR="0" marT="0" marB="0" anchor="b"/>
                </a:tc>
                <a:tc>
                  <a:txBody>
                    <a:bodyPr/>
                    <a:lstStyle/>
                    <a:p>
                      <a:pPr algn="ctr" fontAlgn="b"/>
                      <a:r>
                        <a:rPr lang="en-US" sz="1400" b="0" i="0" u="none" strike="noStrike" dirty="0">
                          <a:solidFill>
                            <a:srgbClr val="000000"/>
                          </a:solidFill>
                          <a:effectLst/>
                          <a:latin typeface="+mn-lt"/>
                        </a:rPr>
                        <a:t>     47,986,186 </a:t>
                      </a:r>
                    </a:p>
                  </a:txBody>
                  <a:tcPr marL="0" marR="0" marT="0" marB="0" anchor="b"/>
                </a:tc>
                <a:extLst>
                  <a:ext uri="{0D108BD9-81ED-4DB2-BD59-A6C34878D82A}">
                    <a16:rowId xmlns:a16="http://schemas.microsoft.com/office/drawing/2014/main" xmlns="" val="2712781785"/>
                  </a:ext>
                </a:extLst>
              </a:tr>
              <a:tr h="352674">
                <a:tc>
                  <a:txBody>
                    <a:bodyPr/>
                    <a:lstStyle/>
                    <a:p>
                      <a:pPr algn="l" fontAlgn="b"/>
                      <a:r>
                        <a:rPr lang="en-US" sz="1400" b="0" i="0" u="none" strike="noStrike" dirty="0">
                          <a:solidFill>
                            <a:srgbClr val="000000"/>
                          </a:solidFill>
                          <a:effectLst/>
                          <a:latin typeface="+mn-lt"/>
                        </a:rPr>
                        <a:t>  Tubing</a:t>
                      </a:r>
                    </a:p>
                  </a:txBody>
                  <a:tcPr marL="0" marR="0" marT="0" marB="0" anchor="b"/>
                </a:tc>
                <a:tc>
                  <a:txBody>
                    <a:bodyPr/>
                    <a:lstStyle/>
                    <a:p>
                      <a:pPr algn="ctr" fontAlgn="b"/>
                      <a:r>
                        <a:rPr lang="en-US" sz="1400" b="0" i="0" u="none" strike="noStrike" dirty="0">
                          <a:solidFill>
                            <a:srgbClr val="000000"/>
                          </a:solidFill>
                          <a:effectLst/>
                          <a:latin typeface="+mn-lt"/>
                        </a:rPr>
                        <a:t>   218,685 </a:t>
                      </a:r>
                    </a:p>
                  </a:txBody>
                  <a:tcPr marL="0" marR="0" marT="0" marB="0" anchor="b"/>
                </a:tc>
                <a:tc>
                  <a:txBody>
                    <a:bodyPr/>
                    <a:lstStyle/>
                    <a:p>
                      <a:pPr algn="ctr" fontAlgn="b"/>
                      <a:r>
                        <a:rPr lang="en-US" sz="1400" b="0" i="0" u="none" strike="noStrike" dirty="0">
                          <a:solidFill>
                            <a:srgbClr val="000000"/>
                          </a:solidFill>
                          <a:effectLst/>
                          <a:latin typeface="+mn-lt"/>
                        </a:rPr>
                        <a:t>5.3%</a:t>
                      </a:r>
                    </a:p>
                  </a:txBody>
                  <a:tcPr marL="0" marR="0" marT="0" marB="0" anchor="b"/>
                </a:tc>
                <a:tc>
                  <a:txBody>
                    <a:bodyPr/>
                    <a:lstStyle/>
                    <a:p>
                      <a:pPr algn="ctr" fontAlgn="b"/>
                      <a:r>
                        <a:rPr lang="en-US" sz="1400" b="0" i="0" u="none" strike="noStrike" dirty="0">
                          <a:solidFill>
                            <a:srgbClr val="000000"/>
                          </a:solidFill>
                          <a:effectLst/>
                          <a:latin typeface="+mn-lt"/>
                        </a:rPr>
                        <a:t>     30,945,106 </a:t>
                      </a:r>
                    </a:p>
                  </a:txBody>
                  <a:tcPr marL="0" marR="0" marT="0" marB="0" anchor="b"/>
                </a:tc>
                <a:extLst>
                  <a:ext uri="{0D108BD9-81ED-4DB2-BD59-A6C34878D82A}">
                    <a16:rowId xmlns:a16="http://schemas.microsoft.com/office/drawing/2014/main" xmlns="" val="3709421969"/>
                  </a:ext>
                </a:extLst>
              </a:tr>
              <a:tr h="352674">
                <a:tc>
                  <a:txBody>
                    <a:bodyPr/>
                    <a:lstStyle/>
                    <a:p>
                      <a:pPr algn="l" fontAlgn="b"/>
                      <a:r>
                        <a:rPr lang="en-US" sz="1400" b="0" i="0" u="none" strike="noStrike" dirty="0">
                          <a:solidFill>
                            <a:srgbClr val="000000"/>
                          </a:solidFill>
                          <a:effectLst/>
                          <a:latin typeface="+mn-lt"/>
                        </a:rPr>
                        <a:t>  Mountain Biking</a:t>
                      </a:r>
                    </a:p>
                  </a:txBody>
                  <a:tcPr marL="0" marR="0" marT="0" marB="0" anchor="b"/>
                </a:tc>
                <a:tc>
                  <a:txBody>
                    <a:bodyPr/>
                    <a:lstStyle/>
                    <a:p>
                      <a:pPr algn="ctr" fontAlgn="b"/>
                      <a:r>
                        <a:rPr lang="en-US" sz="1400" b="0" i="0" u="none" strike="noStrike" dirty="0">
                          <a:solidFill>
                            <a:srgbClr val="000000"/>
                          </a:solidFill>
                          <a:effectLst/>
                          <a:latin typeface="+mn-lt"/>
                        </a:rPr>
                        <a:t>   257,699 </a:t>
                      </a:r>
                    </a:p>
                  </a:txBody>
                  <a:tcPr marL="0" marR="0" marT="0" marB="0" anchor="b"/>
                </a:tc>
                <a:tc>
                  <a:txBody>
                    <a:bodyPr/>
                    <a:lstStyle/>
                    <a:p>
                      <a:pPr algn="ctr" fontAlgn="b"/>
                      <a:r>
                        <a:rPr lang="en-US" sz="1400" b="0" i="0" u="none" strike="noStrike" dirty="0">
                          <a:solidFill>
                            <a:srgbClr val="000000"/>
                          </a:solidFill>
                          <a:effectLst/>
                          <a:latin typeface="+mn-lt"/>
                        </a:rPr>
                        <a:t>4.7%</a:t>
                      </a:r>
                    </a:p>
                  </a:txBody>
                  <a:tcPr marL="0" marR="0" marT="0" marB="0" anchor="b"/>
                </a:tc>
                <a:tc>
                  <a:txBody>
                    <a:bodyPr/>
                    <a:lstStyle/>
                    <a:p>
                      <a:pPr algn="ctr" fontAlgn="b"/>
                      <a:r>
                        <a:rPr lang="en-US" sz="1400" b="0" i="0" u="none" strike="noStrike" dirty="0">
                          <a:solidFill>
                            <a:srgbClr val="000000"/>
                          </a:solidFill>
                          <a:effectLst/>
                          <a:latin typeface="+mn-lt"/>
                        </a:rPr>
                        <a:t>     27,800,738 </a:t>
                      </a:r>
                    </a:p>
                  </a:txBody>
                  <a:tcPr marL="0" marR="0" marT="0" marB="0" anchor="b"/>
                </a:tc>
                <a:extLst>
                  <a:ext uri="{0D108BD9-81ED-4DB2-BD59-A6C34878D82A}">
                    <a16:rowId xmlns:a16="http://schemas.microsoft.com/office/drawing/2014/main" xmlns="" val="3860137833"/>
                  </a:ext>
                </a:extLst>
              </a:tr>
              <a:tr h="352674">
                <a:tc>
                  <a:txBody>
                    <a:bodyPr/>
                    <a:lstStyle/>
                    <a:p>
                      <a:pPr algn="l" fontAlgn="b"/>
                      <a:r>
                        <a:rPr lang="en-US" sz="1400" b="0" i="0" u="none" strike="noStrike" dirty="0">
                          <a:solidFill>
                            <a:srgbClr val="000000"/>
                          </a:solidFill>
                          <a:effectLst/>
                          <a:latin typeface="+mn-lt"/>
                        </a:rPr>
                        <a:t>  Snowmobiling</a:t>
                      </a:r>
                    </a:p>
                  </a:txBody>
                  <a:tcPr marL="0" marR="0" marT="0" marB="0" anchor="b"/>
                </a:tc>
                <a:tc>
                  <a:txBody>
                    <a:bodyPr/>
                    <a:lstStyle/>
                    <a:p>
                      <a:pPr algn="ctr" fontAlgn="b"/>
                      <a:r>
                        <a:rPr lang="en-US" sz="1400" b="0" i="0" u="none" strike="noStrike" dirty="0">
                          <a:solidFill>
                            <a:srgbClr val="000000"/>
                          </a:solidFill>
                          <a:effectLst/>
                          <a:latin typeface="+mn-lt"/>
                        </a:rPr>
                        <a:t>   124,638 </a:t>
                      </a:r>
                    </a:p>
                  </a:txBody>
                  <a:tcPr marL="0" marR="0" marT="0" marB="0" anchor="b"/>
                </a:tc>
                <a:tc>
                  <a:txBody>
                    <a:bodyPr/>
                    <a:lstStyle/>
                    <a:p>
                      <a:pPr algn="ctr" fontAlgn="b"/>
                      <a:r>
                        <a:rPr lang="en-US" sz="1400" b="0" i="0" u="none" strike="noStrike" dirty="0">
                          <a:solidFill>
                            <a:srgbClr val="000000"/>
                          </a:solidFill>
                          <a:effectLst/>
                          <a:latin typeface="+mn-lt"/>
                        </a:rPr>
                        <a:t>4.1%</a:t>
                      </a:r>
                    </a:p>
                  </a:txBody>
                  <a:tcPr marL="0" marR="0" marT="0" marB="0" anchor="b"/>
                </a:tc>
                <a:tc>
                  <a:txBody>
                    <a:bodyPr/>
                    <a:lstStyle/>
                    <a:p>
                      <a:pPr algn="ctr" fontAlgn="b"/>
                      <a:r>
                        <a:rPr lang="en-US" sz="1400" b="0" i="0" u="none" strike="noStrike" dirty="0">
                          <a:solidFill>
                            <a:srgbClr val="000000"/>
                          </a:solidFill>
                          <a:effectLst/>
                          <a:latin typeface="+mn-lt"/>
                        </a:rPr>
                        <a:t>     23,942,716 </a:t>
                      </a:r>
                    </a:p>
                  </a:txBody>
                  <a:tcPr marL="0" marR="0" marT="0" marB="0" anchor="b"/>
                </a:tc>
                <a:extLst>
                  <a:ext uri="{0D108BD9-81ED-4DB2-BD59-A6C34878D82A}">
                    <a16:rowId xmlns:a16="http://schemas.microsoft.com/office/drawing/2014/main" xmlns="" val="1177396103"/>
                  </a:ext>
                </a:extLst>
              </a:tr>
              <a:tr h="352674">
                <a:tc>
                  <a:txBody>
                    <a:bodyPr/>
                    <a:lstStyle/>
                    <a:p>
                      <a:pPr algn="l" fontAlgn="b"/>
                      <a:r>
                        <a:rPr lang="en-US" sz="1400" b="0" i="0" u="none" strike="noStrike" dirty="0">
                          <a:solidFill>
                            <a:srgbClr val="000000"/>
                          </a:solidFill>
                          <a:effectLst/>
                          <a:latin typeface="+mn-lt"/>
                        </a:rPr>
                        <a:t>  Fishing/Ice Fishing</a:t>
                      </a:r>
                    </a:p>
                  </a:txBody>
                  <a:tcPr marL="0" marR="0" marT="0" marB="0" anchor="b"/>
                </a:tc>
                <a:tc>
                  <a:txBody>
                    <a:bodyPr/>
                    <a:lstStyle/>
                    <a:p>
                      <a:pPr algn="ctr" fontAlgn="b"/>
                      <a:r>
                        <a:rPr lang="en-US" sz="1400" b="0" i="0" u="none" strike="noStrike" dirty="0">
                          <a:solidFill>
                            <a:srgbClr val="000000"/>
                          </a:solidFill>
                          <a:effectLst/>
                          <a:latin typeface="+mn-lt"/>
                        </a:rPr>
                        <a:t>   185,269 </a:t>
                      </a:r>
                    </a:p>
                  </a:txBody>
                  <a:tcPr marL="0" marR="0" marT="0" marB="0" anchor="b"/>
                </a:tc>
                <a:tc>
                  <a:txBody>
                    <a:bodyPr/>
                    <a:lstStyle/>
                    <a:p>
                      <a:pPr algn="ctr" fontAlgn="b"/>
                      <a:r>
                        <a:rPr lang="en-US" sz="1400" b="0" i="0" u="none" strike="noStrike" dirty="0">
                          <a:solidFill>
                            <a:srgbClr val="000000"/>
                          </a:solidFill>
                          <a:effectLst/>
                          <a:latin typeface="+mn-lt"/>
                        </a:rPr>
                        <a:t>3.6%</a:t>
                      </a:r>
                    </a:p>
                  </a:txBody>
                  <a:tcPr marL="0" marR="0" marT="0" marB="0" anchor="b"/>
                </a:tc>
                <a:tc>
                  <a:txBody>
                    <a:bodyPr/>
                    <a:lstStyle/>
                    <a:p>
                      <a:pPr algn="ctr" fontAlgn="b"/>
                      <a:r>
                        <a:rPr lang="en-US" sz="1400" b="0" i="0" u="none" strike="noStrike" dirty="0">
                          <a:solidFill>
                            <a:srgbClr val="000000"/>
                          </a:solidFill>
                          <a:effectLst/>
                          <a:latin typeface="+mn-lt"/>
                        </a:rPr>
                        <a:t>     21,201,755 </a:t>
                      </a:r>
                    </a:p>
                  </a:txBody>
                  <a:tcPr marL="0" marR="0" marT="0" marB="0" anchor="b"/>
                </a:tc>
                <a:extLst>
                  <a:ext uri="{0D108BD9-81ED-4DB2-BD59-A6C34878D82A}">
                    <a16:rowId xmlns:a16="http://schemas.microsoft.com/office/drawing/2014/main" xmlns="" val="1862103925"/>
                  </a:ext>
                </a:extLst>
              </a:tr>
              <a:tr h="352674">
                <a:tc>
                  <a:txBody>
                    <a:bodyPr/>
                    <a:lstStyle/>
                    <a:p>
                      <a:pPr algn="l" fontAlgn="b"/>
                      <a:r>
                        <a:rPr lang="en-US" sz="1400" b="0" i="0" u="none" strike="noStrike" dirty="0">
                          <a:solidFill>
                            <a:srgbClr val="000000"/>
                          </a:solidFill>
                          <a:effectLst/>
                          <a:latin typeface="+mn-lt"/>
                        </a:rPr>
                        <a:t>  Cross-Country Skiing</a:t>
                      </a:r>
                    </a:p>
                  </a:txBody>
                  <a:tcPr marL="0" marR="0" marT="0" marB="0" anchor="b"/>
                </a:tc>
                <a:tc>
                  <a:txBody>
                    <a:bodyPr/>
                    <a:lstStyle/>
                    <a:p>
                      <a:pPr algn="ctr" fontAlgn="b"/>
                      <a:r>
                        <a:rPr lang="en-US" sz="1400" b="0" i="0" u="none" strike="noStrike" dirty="0">
                          <a:solidFill>
                            <a:srgbClr val="000000"/>
                          </a:solidFill>
                          <a:effectLst/>
                          <a:latin typeface="+mn-lt"/>
                        </a:rPr>
                        <a:t>   170,555 </a:t>
                      </a:r>
                    </a:p>
                  </a:txBody>
                  <a:tcPr marL="0" marR="0" marT="0" marB="0" anchor="b"/>
                </a:tc>
                <a:tc>
                  <a:txBody>
                    <a:bodyPr/>
                    <a:lstStyle/>
                    <a:p>
                      <a:pPr algn="ctr" fontAlgn="b"/>
                      <a:r>
                        <a:rPr lang="en-US" sz="1400" b="0" i="0" u="none" strike="noStrike" dirty="0">
                          <a:solidFill>
                            <a:srgbClr val="000000"/>
                          </a:solidFill>
                          <a:effectLst/>
                          <a:latin typeface="+mn-lt"/>
                        </a:rPr>
                        <a:t>3.4%</a:t>
                      </a:r>
                    </a:p>
                  </a:txBody>
                  <a:tcPr marL="0" marR="0" marT="0" marB="0" anchor="b"/>
                </a:tc>
                <a:tc>
                  <a:txBody>
                    <a:bodyPr/>
                    <a:lstStyle/>
                    <a:p>
                      <a:pPr algn="ctr" fontAlgn="b"/>
                      <a:r>
                        <a:rPr lang="en-US" sz="1400" b="0" i="0" u="none" strike="noStrike" dirty="0">
                          <a:solidFill>
                            <a:srgbClr val="000000"/>
                          </a:solidFill>
                          <a:effectLst/>
                          <a:latin typeface="+mn-lt"/>
                        </a:rPr>
                        <a:t>     19,771,132 </a:t>
                      </a:r>
                    </a:p>
                  </a:txBody>
                  <a:tcPr marL="0" marR="0" marT="0" marB="0" anchor="b"/>
                </a:tc>
                <a:extLst>
                  <a:ext uri="{0D108BD9-81ED-4DB2-BD59-A6C34878D82A}">
                    <a16:rowId xmlns:a16="http://schemas.microsoft.com/office/drawing/2014/main" xmlns="" val="2238303367"/>
                  </a:ext>
                </a:extLst>
              </a:tr>
              <a:tr h="352674">
                <a:tc>
                  <a:txBody>
                    <a:bodyPr/>
                    <a:lstStyle/>
                    <a:p>
                      <a:pPr algn="l" fontAlgn="b"/>
                      <a:r>
                        <a:rPr lang="en-US" sz="1400" b="0" i="0" u="none" strike="noStrike" dirty="0">
                          <a:solidFill>
                            <a:srgbClr val="000000"/>
                          </a:solidFill>
                          <a:effectLst/>
                          <a:latin typeface="+mn-lt"/>
                        </a:rPr>
                        <a:t>  Water Sports</a:t>
                      </a:r>
                    </a:p>
                  </a:txBody>
                  <a:tcPr marL="0" marR="0" marT="0" marB="0" anchor="b"/>
                </a:tc>
                <a:tc>
                  <a:txBody>
                    <a:bodyPr/>
                    <a:lstStyle/>
                    <a:p>
                      <a:pPr algn="ctr" fontAlgn="b"/>
                      <a:r>
                        <a:rPr lang="en-US" sz="1400" b="0" i="0" u="none" strike="noStrike" dirty="0">
                          <a:solidFill>
                            <a:srgbClr val="000000"/>
                          </a:solidFill>
                          <a:effectLst/>
                          <a:latin typeface="+mn-lt"/>
                        </a:rPr>
                        <a:t>   128,068 </a:t>
                      </a:r>
                    </a:p>
                  </a:txBody>
                  <a:tcPr marL="0" marR="0" marT="0" marB="0" anchor="b"/>
                </a:tc>
                <a:tc>
                  <a:txBody>
                    <a:bodyPr/>
                    <a:lstStyle/>
                    <a:p>
                      <a:pPr algn="ctr" fontAlgn="b"/>
                      <a:r>
                        <a:rPr lang="en-US" sz="1400" b="0" i="0" u="none" strike="noStrike" dirty="0">
                          <a:solidFill>
                            <a:srgbClr val="000000"/>
                          </a:solidFill>
                          <a:effectLst/>
                          <a:latin typeface="+mn-lt"/>
                        </a:rPr>
                        <a:t>3.2%</a:t>
                      </a:r>
                    </a:p>
                  </a:txBody>
                  <a:tcPr marL="0" marR="0" marT="0" marB="0" anchor="b"/>
                </a:tc>
                <a:tc>
                  <a:txBody>
                    <a:bodyPr/>
                    <a:lstStyle/>
                    <a:p>
                      <a:pPr algn="ctr" fontAlgn="b"/>
                      <a:r>
                        <a:rPr lang="en-US" sz="1400" b="0" i="0" u="none" strike="noStrike" dirty="0">
                          <a:solidFill>
                            <a:srgbClr val="000000"/>
                          </a:solidFill>
                          <a:effectLst/>
                          <a:latin typeface="+mn-lt"/>
                        </a:rPr>
                        <a:t>     18,901,742 </a:t>
                      </a:r>
                    </a:p>
                  </a:txBody>
                  <a:tcPr marL="0" marR="0" marT="0" marB="0" anchor="b"/>
                </a:tc>
                <a:extLst>
                  <a:ext uri="{0D108BD9-81ED-4DB2-BD59-A6C34878D82A}">
                    <a16:rowId xmlns:a16="http://schemas.microsoft.com/office/drawing/2014/main" xmlns="" val="3019977102"/>
                  </a:ext>
                </a:extLst>
              </a:tr>
              <a:tr h="352674">
                <a:tc>
                  <a:txBody>
                    <a:bodyPr/>
                    <a:lstStyle/>
                    <a:p>
                      <a:pPr algn="l" fontAlgn="b"/>
                      <a:r>
                        <a:rPr lang="en-US" sz="1400" b="0" i="0" u="none" strike="noStrike" dirty="0">
                          <a:solidFill>
                            <a:srgbClr val="000000"/>
                          </a:solidFill>
                          <a:effectLst/>
                          <a:latin typeface="+mn-lt"/>
                        </a:rPr>
                        <a:t>  Camping/Backpacking</a:t>
                      </a:r>
                    </a:p>
                  </a:txBody>
                  <a:tcPr marL="0" marR="0" marT="0" marB="0" anchor="b"/>
                </a:tc>
                <a:tc>
                  <a:txBody>
                    <a:bodyPr/>
                    <a:lstStyle/>
                    <a:p>
                      <a:pPr algn="ctr" fontAlgn="b"/>
                      <a:r>
                        <a:rPr lang="en-US" sz="1400" b="0" i="0" u="none" strike="noStrike" dirty="0">
                          <a:solidFill>
                            <a:srgbClr val="000000"/>
                          </a:solidFill>
                          <a:effectLst/>
                          <a:latin typeface="+mn-lt"/>
                        </a:rPr>
                        <a:t>   151,887 </a:t>
                      </a:r>
                    </a:p>
                  </a:txBody>
                  <a:tcPr marL="0" marR="0" marT="0" marB="0" anchor="b"/>
                </a:tc>
                <a:tc>
                  <a:txBody>
                    <a:bodyPr/>
                    <a:lstStyle/>
                    <a:p>
                      <a:pPr algn="ctr" fontAlgn="b"/>
                      <a:r>
                        <a:rPr lang="en-US" sz="1400" b="0" i="0" u="none" strike="noStrike" dirty="0">
                          <a:solidFill>
                            <a:srgbClr val="000000"/>
                          </a:solidFill>
                          <a:effectLst/>
                          <a:latin typeface="+mn-lt"/>
                        </a:rPr>
                        <a:t>2.8%</a:t>
                      </a:r>
                    </a:p>
                  </a:txBody>
                  <a:tcPr marL="0" marR="0" marT="0" marB="0" anchor="b"/>
                </a:tc>
                <a:tc>
                  <a:txBody>
                    <a:bodyPr/>
                    <a:lstStyle/>
                    <a:p>
                      <a:pPr algn="ctr" fontAlgn="b"/>
                      <a:r>
                        <a:rPr lang="en-US" sz="1400" b="0" i="0" u="none" strike="noStrike" dirty="0">
                          <a:solidFill>
                            <a:srgbClr val="000000"/>
                          </a:solidFill>
                          <a:effectLst/>
                          <a:latin typeface="+mn-lt"/>
                        </a:rPr>
                        <a:t>     16,510,278 </a:t>
                      </a:r>
                    </a:p>
                  </a:txBody>
                  <a:tcPr marL="0" marR="0" marT="0" marB="0" anchor="b"/>
                </a:tc>
                <a:extLst>
                  <a:ext uri="{0D108BD9-81ED-4DB2-BD59-A6C34878D82A}">
                    <a16:rowId xmlns:a16="http://schemas.microsoft.com/office/drawing/2014/main" xmlns="" val="3227920205"/>
                  </a:ext>
                </a:extLst>
              </a:tr>
              <a:tr h="352674">
                <a:tc>
                  <a:txBody>
                    <a:bodyPr/>
                    <a:lstStyle/>
                    <a:p>
                      <a:pPr algn="l" fontAlgn="b"/>
                      <a:r>
                        <a:rPr lang="en-US" sz="1400" b="0" i="0" u="none" strike="noStrike" dirty="0">
                          <a:solidFill>
                            <a:srgbClr val="000000"/>
                          </a:solidFill>
                          <a:effectLst/>
                          <a:latin typeface="+mn-lt"/>
                        </a:rPr>
                        <a:t>  Golf</a:t>
                      </a:r>
                    </a:p>
                  </a:txBody>
                  <a:tcPr marL="0" marR="0" marT="0" marB="0" anchor="b"/>
                </a:tc>
                <a:tc>
                  <a:txBody>
                    <a:bodyPr/>
                    <a:lstStyle/>
                    <a:p>
                      <a:pPr algn="ctr" fontAlgn="b"/>
                      <a:r>
                        <a:rPr lang="en-US" sz="1400" b="0" i="0" u="none" strike="noStrike" dirty="0">
                          <a:solidFill>
                            <a:srgbClr val="000000"/>
                          </a:solidFill>
                          <a:effectLst/>
                          <a:latin typeface="+mn-lt"/>
                        </a:rPr>
                        <a:t>     89,196 </a:t>
                      </a:r>
                    </a:p>
                  </a:txBody>
                  <a:tcPr marL="0" marR="0" marT="0" marB="0" anchor="b"/>
                </a:tc>
                <a:tc>
                  <a:txBody>
                    <a:bodyPr/>
                    <a:lstStyle/>
                    <a:p>
                      <a:pPr algn="ctr" fontAlgn="b"/>
                      <a:r>
                        <a:rPr lang="en-US" sz="1400" b="0" i="0" u="none" strike="noStrike" dirty="0">
                          <a:solidFill>
                            <a:srgbClr val="000000"/>
                          </a:solidFill>
                          <a:effectLst/>
                          <a:latin typeface="+mn-lt"/>
                        </a:rPr>
                        <a:t>2.5%</a:t>
                      </a:r>
                    </a:p>
                  </a:txBody>
                  <a:tcPr marL="0" marR="0" marT="0" marB="0" anchor="b"/>
                </a:tc>
                <a:tc>
                  <a:txBody>
                    <a:bodyPr/>
                    <a:lstStyle/>
                    <a:p>
                      <a:pPr algn="ctr" fontAlgn="b"/>
                      <a:r>
                        <a:rPr lang="en-US" sz="1400" b="0" i="0" u="none" strike="noStrike" dirty="0">
                          <a:solidFill>
                            <a:srgbClr val="000000"/>
                          </a:solidFill>
                          <a:effectLst/>
                          <a:latin typeface="+mn-lt"/>
                        </a:rPr>
                        <a:t>     14,813,682 </a:t>
                      </a:r>
                    </a:p>
                  </a:txBody>
                  <a:tcPr marL="0" marR="0" marT="0" marB="0" anchor="b"/>
                </a:tc>
                <a:extLst>
                  <a:ext uri="{0D108BD9-81ED-4DB2-BD59-A6C34878D82A}">
                    <a16:rowId xmlns:a16="http://schemas.microsoft.com/office/drawing/2014/main" xmlns="" val="1038747607"/>
                  </a:ext>
                </a:extLst>
              </a:tr>
              <a:tr h="352674">
                <a:tc>
                  <a:txBody>
                    <a:bodyPr/>
                    <a:lstStyle/>
                    <a:p>
                      <a:pPr algn="l" fontAlgn="b"/>
                      <a:r>
                        <a:rPr lang="en-US" sz="1400" b="0" i="0" u="none" strike="noStrike" dirty="0">
                          <a:solidFill>
                            <a:srgbClr val="000000"/>
                          </a:solidFill>
                          <a:effectLst/>
                          <a:latin typeface="+mn-lt"/>
                        </a:rPr>
                        <a:t>  Road Biking</a:t>
                      </a:r>
                    </a:p>
                  </a:txBody>
                  <a:tcPr marL="0" marR="0" marT="0" marB="0" anchor="b"/>
                </a:tc>
                <a:tc>
                  <a:txBody>
                    <a:bodyPr/>
                    <a:lstStyle/>
                    <a:p>
                      <a:pPr algn="ctr" fontAlgn="b"/>
                      <a:r>
                        <a:rPr lang="en-US" sz="1400" b="0" i="0" u="none" strike="noStrike" dirty="0">
                          <a:solidFill>
                            <a:srgbClr val="000000"/>
                          </a:solidFill>
                          <a:effectLst/>
                          <a:latin typeface="+mn-lt"/>
                        </a:rPr>
                        <a:t>   124,961 </a:t>
                      </a:r>
                    </a:p>
                  </a:txBody>
                  <a:tcPr marL="0" marR="0" marT="0" marB="0" anchor="b"/>
                </a:tc>
                <a:tc>
                  <a:txBody>
                    <a:bodyPr/>
                    <a:lstStyle/>
                    <a:p>
                      <a:pPr algn="ctr" fontAlgn="b"/>
                      <a:r>
                        <a:rPr lang="en-US" sz="1400" b="0" i="0" u="none" strike="noStrike" dirty="0">
                          <a:solidFill>
                            <a:srgbClr val="000000"/>
                          </a:solidFill>
                          <a:effectLst/>
                          <a:latin typeface="+mn-lt"/>
                        </a:rPr>
                        <a:t>2.5%</a:t>
                      </a:r>
                    </a:p>
                  </a:txBody>
                  <a:tcPr marL="0" marR="0" marT="0" marB="0" anchor="b"/>
                </a:tc>
                <a:tc>
                  <a:txBody>
                    <a:bodyPr/>
                    <a:lstStyle/>
                    <a:p>
                      <a:pPr algn="ctr" fontAlgn="b"/>
                      <a:r>
                        <a:rPr lang="en-US" sz="1400" b="0" i="0" u="none" strike="noStrike" dirty="0">
                          <a:solidFill>
                            <a:srgbClr val="000000"/>
                          </a:solidFill>
                          <a:effectLst/>
                          <a:latin typeface="+mn-lt"/>
                        </a:rPr>
                        <a:t>     14,726,042 </a:t>
                      </a:r>
                    </a:p>
                  </a:txBody>
                  <a:tcPr marL="0" marR="0" marT="0" marB="0" anchor="b"/>
                </a:tc>
                <a:extLst>
                  <a:ext uri="{0D108BD9-81ED-4DB2-BD59-A6C34878D82A}">
                    <a16:rowId xmlns:a16="http://schemas.microsoft.com/office/drawing/2014/main" xmlns="" val="3789965134"/>
                  </a:ext>
                </a:extLst>
              </a:tr>
              <a:tr h="352674">
                <a:tc>
                  <a:txBody>
                    <a:bodyPr/>
                    <a:lstStyle/>
                    <a:p>
                      <a:pPr algn="l" fontAlgn="b"/>
                      <a:r>
                        <a:rPr lang="en-US" sz="1400" b="0" i="0" u="none" strike="noStrike" dirty="0">
                          <a:solidFill>
                            <a:srgbClr val="000000"/>
                          </a:solidFill>
                          <a:effectLst/>
                          <a:latin typeface="+mn-lt"/>
                        </a:rPr>
                        <a:t>  Horseback Riding</a:t>
                      </a:r>
                    </a:p>
                  </a:txBody>
                  <a:tcPr marL="0" marR="0" marT="0" marB="0" anchor="b"/>
                </a:tc>
                <a:tc>
                  <a:txBody>
                    <a:bodyPr/>
                    <a:lstStyle/>
                    <a:p>
                      <a:pPr algn="ctr" fontAlgn="b"/>
                      <a:r>
                        <a:rPr lang="en-US" sz="1400" b="0" i="0" u="none" strike="noStrike" dirty="0">
                          <a:solidFill>
                            <a:srgbClr val="000000"/>
                          </a:solidFill>
                          <a:effectLst/>
                          <a:latin typeface="+mn-lt"/>
                        </a:rPr>
                        <a:t>     72,135 </a:t>
                      </a:r>
                    </a:p>
                  </a:txBody>
                  <a:tcPr marL="0" marR="0" marT="0" marB="0" anchor="b"/>
                </a:tc>
                <a:tc>
                  <a:txBody>
                    <a:bodyPr/>
                    <a:lstStyle/>
                    <a:p>
                      <a:pPr algn="ctr" fontAlgn="b"/>
                      <a:r>
                        <a:rPr lang="en-US" sz="1400" b="0" i="0" u="none" strike="noStrike" dirty="0">
                          <a:solidFill>
                            <a:srgbClr val="000000"/>
                          </a:solidFill>
                          <a:effectLst/>
                          <a:latin typeface="+mn-lt"/>
                        </a:rPr>
                        <a:t>1.4%</a:t>
                      </a:r>
                    </a:p>
                  </a:txBody>
                  <a:tcPr marL="0" marR="0" marT="0" marB="0" anchor="b"/>
                </a:tc>
                <a:tc>
                  <a:txBody>
                    <a:bodyPr/>
                    <a:lstStyle/>
                    <a:p>
                      <a:pPr algn="ctr" fontAlgn="b"/>
                      <a:r>
                        <a:rPr lang="en-US" sz="1400" b="0" i="0" u="none" strike="noStrike" dirty="0">
                          <a:solidFill>
                            <a:srgbClr val="000000"/>
                          </a:solidFill>
                          <a:effectLst/>
                          <a:latin typeface="+mn-lt"/>
                        </a:rPr>
                        <a:t>       8,409,424 </a:t>
                      </a:r>
                    </a:p>
                  </a:txBody>
                  <a:tcPr marL="0" marR="0" marT="0" marB="0" anchor="b"/>
                </a:tc>
                <a:extLst>
                  <a:ext uri="{0D108BD9-81ED-4DB2-BD59-A6C34878D82A}">
                    <a16:rowId xmlns:a16="http://schemas.microsoft.com/office/drawing/2014/main" xmlns="" val="1851054264"/>
                  </a:ext>
                </a:extLst>
              </a:tr>
              <a:tr h="352674">
                <a:tc>
                  <a:txBody>
                    <a:bodyPr/>
                    <a:lstStyle/>
                    <a:p>
                      <a:pPr algn="l" fontAlgn="b"/>
                      <a:r>
                        <a:rPr lang="en-US" sz="1400" b="0" i="0" u="none" strike="noStrike" dirty="0">
                          <a:solidFill>
                            <a:srgbClr val="000000"/>
                          </a:solidFill>
                          <a:effectLst/>
                          <a:latin typeface="+mn-lt"/>
                        </a:rPr>
                        <a:t>  Snowshoeing</a:t>
                      </a:r>
                    </a:p>
                  </a:txBody>
                  <a:tcPr marL="0" marR="0" marT="0" marB="0" anchor="b"/>
                </a:tc>
                <a:tc>
                  <a:txBody>
                    <a:bodyPr/>
                    <a:lstStyle/>
                    <a:p>
                      <a:pPr algn="ctr" fontAlgn="b"/>
                      <a:r>
                        <a:rPr lang="en-US" sz="1400" b="0" i="0" u="none" strike="noStrike" dirty="0">
                          <a:solidFill>
                            <a:srgbClr val="000000"/>
                          </a:solidFill>
                          <a:effectLst/>
                          <a:latin typeface="+mn-lt"/>
                        </a:rPr>
                        <a:t>     76,904 </a:t>
                      </a:r>
                    </a:p>
                  </a:txBody>
                  <a:tcPr marL="0" marR="0" marT="0" marB="0" anchor="b"/>
                </a:tc>
                <a:tc>
                  <a:txBody>
                    <a:bodyPr/>
                    <a:lstStyle/>
                    <a:p>
                      <a:pPr algn="ctr" fontAlgn="b"/>
                      <a:r>
                        <a:rPr lang="en-US" sz="1400" b="0" i="0" u="none" strike="noStrike" dirty="0">
                          <a:solidFill>
                            <a:srgbClr val="000000"/>
                          </a:solidFill>
                          <a:effectLst/>
                          <a:latin typeface="+mn-lt"/>
                        </a:rPr>
                        <a:t>1.3%</a:t>
                      </a:r>
                    </a:p>
                  </a:txBody>
                  <a:tcPr marL="0" marR="0" marT="0" marB="0" anchor="b"/>
                </a:tc>
                <a:tc>
                  <a:txBody>
                    <a:bodyPr/>
                    <a:lstStyle/>
                    <a:p>
                      <a:pPr algn="ctr" fontAlgn="b"/>
                      <a:r>
                        <a:rPr lang="en-US" sz="1400" b="0" i="0" u="none" strike="noStrike" dirty="0">
                          <a:solidFill>
                            <a:srgbClr val="000000"/>
                          </a:solidFill>
                          <a:effectLst/>
                          <a:latin typeface="+mn-lt"/>
                        </a:rPr>
                        <a:t>       7,500,339 </a:t>
                      </a:r>
                    </a:p>
                  </a:txBody>
                  <a:tcPr marL="0" marR="0" marT="0" marB="0" anchor="b"/>
                </a:tc>
                <a:extLst>
                  <a:ext uri="{0D108BD9-81ED-4DB2-BD59-A6C34878D82A}">
                    <a16:rowId xmlns:a16="http://schemas.microsoft.com/office/drawing/2014/main" xmlns="" val="1478100368"/>
                  </a:ext>
                </a:extLst>
              </a:tr>
            </a:tbl>
          </a:graphicData>
        </a:graphic>
      </p:graphicFrame>
      <p:sp>
        <p:nvSpPr>
          <p:cNvPr id="5" name="TextBox 4">
            <a:extLst>
              <a:ext uri="{FF2B5EF4-FFF2-40B4-BE49-F238E27FC236}">
                <a16:creationId xmlns:a16="http://schemas.microsoft.com/office/drawing/2014/main" xmlns="" id="{F4327BBD-06B5-4D04-9604-84DD61D6B46D}"/>
              </a:ext>
            </a:extLst>
          </p:cNvPr>
          <p:cNvSpPr txBox="1"/>
          <p:nvPr/>
        </p:nvSpPr>
        <p:spPr>
          <a:xfrm>
            <a:off x="5414962" y="6227798"/>
            <a:ext cx="3243615" cy="461665"/>
          </a:xfrm>
          <a:prstGeom prst="rect">
            <a:avLst/>
          </a:prstGeom>
          <a:noFill/>
        </p:spPr>
        <p:txBody>
          <a:bodyPr wrap="square" rtlCol="0">
            <a:spAutoFit/>
          </a:bodyPr>
          <a:lstStyle/>
          <a:p>
            <a:r>
              <a:rPr lang="en-US" sz="1200" dirty="0"/>
              <a:t>Grand County Profile</a:t>
            </a:r>
          </a:p>
          <a:p>
            <a:r>
              <a:rPr lang="en-US" sz="1200" dirty="0"/>
              <a:t>Summit Economics</a:t>
            </a:r>
          </a:p>
        </p:txBody>
      </p:sp>
      <p:sp>
        <p:nvSpPr>
          <p:cNvPr id="2" name="Slide Number Placeholder 1">
            <a:extLst>
              <a:ext uri="{FF2B5EF4-FFF2-40B4-BE49-F238E27FC236}">
                <a16:creationId xmlns:a16="http://schemas.microsoft.com/office/drawing/2014/main" xmlns="" id="{24E771E9-8A92-4360-9880-E461052A3DA6}"/>
              </a:ext>
            </a:extLst>
          </p:cNvPr>
          <p:cNvSpPr>
            <a:spLocks noGrp="1"/>
          </p:cNvSpPr>
          <p:nvPr>
            <p:ph type="sldNum" sz="quarter" idx="12"/>
          </p:nvPr>
        </p:nvSpPr>
        <p:spPr/>
        <p:txBody>
          <a:bodyPr/>
          <a:lstStyle/>
          <a:p>
            <a:fld id="{CA8D9AD5-F248-4919-864A-CFD76CC027D6}" type="slidenum">
              <a:rPr lang="en-US" smtClean="0"/>
              <a:pPr/>
              <a:t>30</a:t>
            </a:fld>
            <a:endParaRPr lang="en-US" dirty="0"/>
          </a:p>
        </p:txBody>
      </p:sp>
      <p:sp>
        <p:nvSpPr>
          <p:cNvPr id="3" name="Footer Placeholder 2">
            <a:extLst>
              <a:ext uri="{FF2B5EF4-FFF2-40B4-BE49-F238E27FC236}">
                <a16:creationId xmlns:a16="http://schemas.microsoft.com/office/drawing/2014/main" xmlns="" id="{4D6E6497-A0C8-4CE4-931F-BFDDC09240DC}"/>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36871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58C41-2296-4F12-B6A3-E15229CB5A92}"/>
              </a:ext>
            </a:extLst>
          </p:cNvPr>
          <p:cNvSpPr>
            <a:spLocks noGrp="1"/>
          </p:cNvSpPr>
          <p:nvPr>
            <p:ph type="title"/>
          </p:nvPr>
        </p:nvSpPr>
        <p:spPr>
          <a:xfrm>
            <a:off x="1" y="313232"/>
            <a:ext cx="7071388" cy="822283"/>
          </a:xfrm>
          <a:solidFill>
            <a:schemeClr val="tx2"/>
          </a:solidFill>
        </p:spPr>
        <p:txBody>
          <a:bodyPr anchor="ctr" anchorCtr="0"/>
          <a:lstStyle/>
          <a:p>
            <a:r>
              <a:rPr lang="en-US" dirty="0">
                <a:solidFill>
                  <a:schemeClr val="bg1"/>
                </a:solidFill>
              </a:rPr>
              <a:t>  Deeper Analysis… Big Spenders</a:t>
            </a:r>
          </a:p>
        </p:txBody>
      </p:sp>
      <p:sp>
        <p:nvSpPr>
          <p:cNvPr id="3" name="Content Placeholder 2">
            <a:extLst>
              <a:ext uri="{FF2B5EF4-FFF2-40B4-BE49-F238E27FC236}">
                <a16:creationId xmlns:a16="http://schemas.microsoft.com/office/drawing/2014/main" xmlns="" id="{B60793A0-47BA-4552-9849-983E68B74D13}"/>
              </a:ext>
            </a:extLst>
          </p:cNvPr>
          <p:cNvSpPr>
            <a:spLocks noGrp="1"/>
          </p:cNvSpPr>
          <p:nvPr>
            <p:ph sz="half" idx="1"/>
          </p:nvPr>
        </p:nvSpPr>
        <p:spPr>
          <a:xfrm>
            <a:off x="581098" y="3748116"/>
            <a:ext cx="5070556" cy="1146028"/>
          </a:xfrm>
        </p:spPr>
        <p:txBody>
          <a:bodyPr>
            <a:noAutofit/>
          </a:bodyPr>
          <a:lstStyle/>
          <a:p>
            <a:pPr marL="45720" indent="0">
              <a:lnSpc>
                <a:spcPct val="70000"/>
              </a:lnSpc>
              <a:buNone/>
            </a:pPr>
            <a:r>
              <a:rPr lang="en-US" sz="1400" b="1" dirty="0"/>
              <a:t>Hunting</a:t>
            </a:r>
            <a:r>
              <a:rPr lang="en-US" sz="1400" dirty="0"/>
              <a:t>: Hunting has long played a roll in tourism in Grand County. Though the percent of the population engaging in hunting is decreasing, the hunter is still a desirable tourist segment, as big-game hunting, in particular, tends to draw big spenders. As can be seen in the table to the right, in addition to snowmobiling, hunting is the only activity to generate greater than $500 per visit per individual, on average. </a:t>
            </a:r>
          </a:p>
        </p:txBody>
      </p:sp>
      <p:sp>
        <p:nvSpPr>
          <p:cNvPr id="4" name="Content Placeholder 3">
            <a:extLst>
              <a:ext uri="{FF2B5EF4-FFF2-40B4-BE49-F238E27FC236}">
                <a16:creationId xmlns:a16="http://schemas.microsoft.com/office/drawing/2014/main" xmlns="" id="{B28FC983-8FC3-46D2-89D7-728F30240164}"/>
              </a:ext>
            </a:extLst>
          </p:cNvPr>
          <p:cNvSpPr>
            <a:spLocks noGrp="1"/>
          </p:cNvSpPr>
          <p:nvPr>
            <p:ph sz="half" idx="2"/>
          </p:nvPr>
        </p:nvSpPr>
        <p:spPr>
          <a:xfrm>
            <a:off x="581098" y="2591185"/>
            <a:ext cx="4940927" cy="1146028"/>
          </a:xfrm>
        </p:spPr>
        <p:txBody>
          <a:bodyPr>
            <a:noAutofit/>
          </a:bodyPr>
          <a:lstStyle/>
          <a:p>
            <a:pPr marL="45720" indent="0">
              <a:lnSpc>
                <a:spcPct val="70000"/>
              </a:lnSpc>
              <a:buNone/>
            </a:pPr>
            <a:r>
              <a:rPr lang="en-US" sz="1400" b="1" dirty="0"/>
              <a:t>Snowmobiling</a:t>
            </a:r>
            <a:r>
              <a:rPr lang="en-US" sz="1400" dirty="0"/>
              <a:t>: Snowmobilers yield the highest overall spending per day per visitor and the highest spend per visit in Grand County, even higher than skiing. This is due to their high rate of overnight stays. This segment creates a significant impact, particularly in the western part of the county and in the Grand Lake area, which is known as the “snowmobiling capital of Colorado.”</a:t>
            </a:r>
          </a:p>
        </p:txBody>
      </p:sp>
      <p:graphicFrame>
        <p:nvGraphicFramePr>
          <p:cNvPr id="6" name="Table 5">
            <a:extLst>
              <a:ext uri="{FF2B5EF4-FFF2-40B4-BE49-F238E27FC236}">
                <a16:creationId xmlns:a16="http://schemas.microsoft.com/office/drawing/2014/main" xmlns="" id="{B78A7A6B-9FE4-43BB-9D51-5EDAA8972C28}"/>
              </a:ext>
            </a:extLst>
          </p:cNvPr>
          <p:cNvGraphicFramePr>
            <a:graphicFrameLocks noGrp="1"/>
          </p:cNvGraphicFramePr>
          <p:nvPr>
            <p:extLst>
              <p:ext uri="{D42A27DB-BD31-4B8C-83A1-F6EECF244321}">
                <p14:modId xmlns:p14="http://schemas.microsoft.com/office/powerpoint/2010/main" val="2076593467"/>
              </p:ext>
            </p:extLst>
          </p:nvPr>
        </p:nvGraphicFramePr>
        <p:xfrm>
          <a:off x="7309894" y="566374"/>
          <a:ext cx="4667648" cy="5419433"/>
        </p:xfrm>
        <a:graphic>
          <a:graphicData uri="http://schemas.openxmlformats.org/drawingml/2006/table">
            <a:tbl>
              <a:tblPr firstRow="1" bandRow="1">
                <a:tableStyleId>{793D81CF-94F2-401A-BA57-92F5A7B2D0C5}</a:tableStyleId>
              </a:tblPr>
              <a:tblGrid>
                <a:gridCol w="2340566">
                  <a:extLst>
                    <a:ext uri="{9D8B030D-6E8A-4147-A177-3AD203B41FA5}">
                      <a16:colId xmlns:a16="http://schemas.microsoft.com/office/drawing/2014/main" xmlns="" val="218030911"/>
                    </a:ext>
                  </a:extLst>
                </a:gridCol>
                <a:gridCol w="1160794">
                  <a:extLst>
                    <a:ext uri="{9D8B030D-6E8A-4147-A177-3AD203B41FA5}">
                      <a16:colId xmlns:a16="http://schemas.microsoft.com/office/drawing/2014/main" xmlns="" val="3517036999"/>
                    </a:ext>
                  </a:extLst>
                </a:gridCol>
                <a:gridCol w="1166288">
                  <a:extLst>
                    <a:ext uri="{9D8B030D-6E8A-4147-A177-3AD203B41FA5}">
                      <a16:colId xmlns:a16="http://schemas.microsoft.com/office/drawing/2014/main" xmlns="" val="2944642032"/>
                    </a:ext>
                  </a:extLst>
                </a:gridCol>
              </a:tblGrid>
              <a:tr h="523284">
                <a:tc>
                  <a:txBody>
                    <a:bodyPr/>
                    <a:lstStyle/>
                    <a:p>
                      <a:pPr algn="ctr" fontAlgn="b"/>
                      <a:r>
                        <a:rPr lang="en-US" sz="1600" u="none" strike="noStrike" dirty="0">
                          <a:effectLst/>
                          <a:latin typeface="+mn-lt"/>
                        </a:rPr>
                        <a:t>  Activity</a:t>
                      </a:r>
                      <a:endParaRPr lang="en-US" sz="1600" b="0" i="0" u="none" strike="noStrike" dirty="0">
                        <a:solidFill>
                          <a:srgbClr val="000000"/>
                        </a:solidFill>
                        <a:effectLst/>
                        <a:latin typeface="+mn-lt"/>
                      </a:endParaRPr>
                    </a:p>
                  </a:txBody>
                  <a:tcPr marL="0" marR="0" marT="0" marB="0" anchor="b">
                    <a:solidFill>
                      <a:schemeClr val="tx2"/>
                    </a:solidFill>
                  </a:tcPr>
                </a:tc>
                <a:tc>
                  <a:txBody>
                    <a:bodyPr/>
                    <a:lstStyle/>
                    <a:p>
                      <a:pPr algn="ctr" fontAlgn="b"/>
                      <a:r>
                        <a:rPr lang="en-US" sz="1600" u="none" strike="noStrike" dirty="0">
                          <a:effectLst/>
                          <a:latin typeface="+mn-lt"/>
                        </a:rPr>
                        <a:t>Spend Per Day</a:t>
                      </a:r>
                      <a:endParaRPr lang="en-US" sz="1600" b="0" i="0" u="none" strike="noStrike" dirty="0">
                        <a:solidFill>
                          <a:srgbClr val="000000"/>
                        </a:solidFill>
                        <a:effectLst/>
                        <a:latin typeface="+mn-lt"/>
                      </a:endParaRPr>
                    </a:p>
                  </a:txBody>
                  <a:tcPr marL="0" marR="0" marT="0" marB="0" anchor="b">
                    <a:solidFill>
                      <a:schemeClr val="tx2"/>
                    </a:solidFill>
                  </a:tcPr>
                </a:tc>
                <a:tc>
                  <a:txBody>
                    <a:bodyPr/>
                    <a:lstStyle/>
                    <a:p>
                      <a:pPr algn="ctr" fontAlgn="b"/>
                      <a:r>
                        <a:rPr lang="en-US" sz="1600" u="none" strike="noStrike" dirty="0">
                          <a:effectLst/>
                          <a:latin typeface="+mn-lt"/>
                        </a:rPr>
                        <a:t>Spend Per Visit</a:t>
                      </a:r>
                      <a:endParaRPr lang="en-US" sz="1600" b="0" i="0" u="none" strike="noStrike" dirty="0">
                        <a:solidFill>
                          <a:srgbClr val="000000"/>
                        </a:solidFill>
                        <a:effectLst/>
                        <a:latin typeface="+mn-lt"/>
                      </a:endParaRPr>
                    </a:p>
                  </a:txBody>
                  <a:tcPr marL="0" marR="0" marT="0" marB="0" anchor="b">
                    <a:solidFill>
                      <a:schemeClr val="tx2"/>
                    </a:solidFill>
                  </a:tcPr>
                </a:tc>
                <a:extLst>
                  <a:ext uri="{0D108BD9-81ED-4DB2-BD59-A6C34878D82A}">
                    <a16:rowId xmlns:a16="http://schemas.microsoft.com/office/drawing/2014/main" xmlns="" val="504351849"/>
                  </a:ext>
                </a:extLst>
              </a:tr>
              <a:tr h="239157">
                <a:tc>
                  <a:txBody>
                    <a:bodyPr/>
                    <a:lstStyle/>
                    <a:p>
                      <a:pPr algn="l" fontAlgn="b"/>
                      <a:r>
                        <a:rPr lang="en-US" sz="1400" b="0" i="0" u="none" strike="noStrike" dirty="0">
                          <a:solidFill>
                            <a:srgbClr val="000000"/>
                          </a:solidFill>
                          <a:effectLst/>
                          <a:latin typeface="+mn-lt"/>
                        </a:rPr>
                        <a:t>  Snowmobiling</a:t>
                      </a:r>
                    </a:p>
                  </a:txBody>
                  <a:tcPr marL="9525" marR="9525" marT="9525" marB="0" anchor="b"/>
                </a:tc>
                <a:tc>
                  <a:txBody>
                    <a:bodyPr/>
                    <a:lstStyle/>
                    <a:p>
                      <a:pPr algn="l" fontAlgn="b"/>
                      <a:r>
                        <a:rPr lang="en-US" sz="1400" b="0" i="0" u="none" strike="noStrike" dirty="0">
                          <a:solidFill>
                            <a:srgbClr val="000000"/>
                          </a:solidFill>
                          <a:effectLst/>
                          <a:latin typeface="+mn-lt"/>
                        </a:rPr>
                        <a:t> $         192.10 </a:t>
                      </a:r>
                    </a:p>
                  </a:txBody>
                  <a:tcPr marL="9525" marR="9525" marT="9525" marB="0" anchor="b"/>
                </a:tc>
                <a:tc>
                  <a:txBody>
                    <a:bodyPr/>
                    <a:lstStyle/>
                    <a:p>
                      <a:pPr algn="l" fontAlgn="b"/>
                      <a:r>
                        <a:rPr lang="en-US" sz="1400" b="0" i="0" u="none" strike="noStrike" dirty="0">
                          <a:solidFill>
                            <a:srgbClr val="000000"/>
                          </a:solidFill>
                          <a:effectLst/>
                          <a:latin typeface="+mn-lt"/>
                        </a:rPr>
                        <a:t> $        544.39 </a:t>
                      </a:r>
                    </a:p>
                  </a:txBody>
                  <a:tcPr marL="9525" marR="9525" marT="9525" marB="0" anchor="b"/>
                </a:tc>
                <a:extLst>
                  <a:ext uri="{0D108BD9-81ED-4DB2-BD59-A6C34878D82A}">
                    <a16:rowId xmlns:a16="http://schemas.microsoft.com/office/drawing/2014/main" xmlns="" val="171874371"/>
                  </a:ext>
                </a:extLst>
              </a:tr>
              <a:tr h="255516">
                <a:tc>
                  <a:txBody>
                    <a:bodyPr/>
                    <a:lstStyle/>
                    <a:p>
                      <a:pPr algn="l" fontAlgn="b"/>
                      <a:r>
                        <a:rPr lang="en-US" sz="1400" b="0" i="0" u="none" strike="noStrike" dirty="0">
                          <a:solidFill>
                            <a:srgbClr val="000000"/>
                          </a:solidFill>
                          <a:effectLst/>
                          <a:latin typeface="+mn-lt"/>
                        </a:rPr>
                        <a:t>  Hunting</a:t>
                      </a:r>
                    </a:p>
                  </a:txBody>
                  <a:tcPr marL="9525" marR="9525" marT="9525" marB="0" anchor="b"/>
                </a:tc>
                <a:tc>
                  <a:txBody>
                    <a:bodyPr/>
                    <a:lstStyle/>
                    <a:p>
                      <a:pPr algn="l" fontAlgn="b"/>
                      <a:r>
                        <a:rPr lang="en-US" sz="1400" b="0" i="0" u="none" strike="noStrike" dirty="0">
                          <a:solidFill>
                            <a:srgbClr val="000000"/>
                          </a:solidFill>
                          <a:effectLst/>
                          <a:latin typeface="+mn-lt"/>
                        </a:rPr>
                        <a:t> $         190.22 </a:t>
                      </a:r>
                    </a:p>
                  </a:txBody>
                  <a:tcPr marL="9525" marR="9525" marT="9525" marB="0" anchor="b"/>
                </a:tc>
                <a:tc>
                  <a:txBody>
                    <a:bodyPr/>
                    <a:lstStyle/>
                    <a:p>
                      <a:pPr algn="l" fontAlgn="b"/>
                      <a:r>
                        <a:rPr lang="en-US" sz="1400" b="0" i="0" u="none" strike="noStrike" dirty="0">
                          <a:solidFill>
                            <a:srgbClr val="000000"/>
                          </a:solidFill>
                          <a:effectLst/>
                          <a:latin typeface="+mn-lt"/>
                        </a:rPr>
                        <a:t> $        513.36 </a:t>
                      </a:r>
                    </a:p>
                  </a:txBody>
                  <a:tcPr marL="9525" marR="9525" marT="9525" marB="0" anchor="b"/>
                </a:tc>
                <a:extLst>
                  <a:ext uri="{0D108BD9-81ED-4DB2-BD59-A6C34878D82A}">
                    <a16:rowId xmlns:a16="http://schemas.microsoft.com/office/drawing/2014/main" xmlns="" val="1737562750"/>
                  </a:ext>
                </a:extLst>
              </a:tr>
              <a:tr h="247124">
                <a:tc>
                  <a:txBody>
                    <a:bodyPr/>
                    <a:lstStyle/>
                    <a:p>
                      <a:pPr algn="l" fontAlgn="b"/>
                      <a:r>
                        <a:rPr lang="en-US" sz="1400" b="0" i="0" u="none" strike="noStrike" dirty="0">
                          <a:solidFill>
                            <a:srgbClr val="000000"/>
                          </a:solidFill>
                          <a:effectLst/>
                          <a:latin typeface="+mn-lt"/>
                        </a:rPr>
                        <a:t>  Downhill skiing (resort)</a:t>
                      </a:r>
                    </a:p>
                  </a:txBody>
                  <a:tcPr marL="9525" marR="9525" marT="9525" marB="0" anchor="b"/>
                </a:tc>
                <a:tc>
                  <a:txBody>
                    <a:bodyPr/>
                    <a:lstStyle/>
                    <a:p>
                      <a:pPr algn="l" fontAlgn="b"/>
                      <a:r>
                        <a:rPr lang="en-US" sz="1400" b="0" i="0" u="none" strike="noStrike" dirty="0">
                          <a:solidFill>
                            <a:srgbClr val="000000"/>
                          </a:solidFill>
                          <a:effectLst/>
                          <a:latin typeface="+mn-lt"/>
                        </a:rPr>
                        <a:t> $         181.63 </a:t>
                      </a:r>
                    </a:p>
                  </a:txBody>
                  <a:tcPr marL="9525" marR="9525" marT="9525" marB="0" anchor="b"/>
                </a:tc>
                <a:tc>
                  <a:txBody>
                    <a:bodyPr/>
                    <a:lstStyle/>
                    <a:p>
                      <a:pPr algn="l" fontAlgn="b"/>
                      <a:r>
                        <a:rPr lang="en-US" sz="1400" b="0" i="0" u="none" strike="noStrike" dirty="0">
                          <a:solidFill>
                            <a:srgbClr val="000000"/>
                          </a:solidFill>
                          <a:effectLst/>
                          <a:latin typeface="+mn-lt"/>
                        </a:rPr>
                        <a:t> $        387.54 </a:t>
                      </a:r>
                    </a:p>
                  </a:txBody>
                  <a:tcPr marL="9525" marR="9525" marT="9525" marB="0" anchor="b"/>
                </a:tc>
                <a:extLst>
                  <a:ext uri="{0D108BD9-81ED-4DB2-BD59-A6C34878D82A}">
                    <a16:rowId xmlns:a16="http://schemas.microsoft.com/office/drawing/2014/main" xmlns="" val="965443373"/>
                  </a:ext>
                </a:extLst>
              </a:tr>
              <a:tr h="253390">
                <a:tc>
                  <a:txBody>
                    <a:bodyPr/>
                    <a:lstStyle/>
                    <a:p>
                      <a:pPr algn="l" fontAlgn="b"/>
                      <a:r>
                        <a:rPr lang="en-US" sz="1400" b="0" i="0" u="none" strike="noStrike" dirty="0">
                          <a:solidFill>
                            <a:srgbClr val="000000"/>
                          </a:solidFill>
                          <a:effectLst/>
                          <a:latin typeface="+mn-lt"/>
                        </a:rPr>
                        <a:t>  Golf</a:t>
                      </a:r>
                    </a:p>
                  </a:txBody>
                  <a:tcPr marL="9525" marR="9525" marT="9525" marB="0" anchor="b"/>
                </a:tc>
                <a:tc>
                  <a:txBody>
                    <a:bodyPr/>
                    <a:lstStyle/>
                    <a:p>
                      <a:pPr algn="l" fontAlgn="b"/>
                      <a:r>
                        <a:rPr lang="en-US" sz="1400" b="0" i="0" u="none" strike="noStrike" dirty="0">
                          <a:solidFill>
                            <a:srgbClr val="000000"/>
                          </a:solidFill>
                          <a:effectLst/>
                          <a:latin typeface="+mn-lt"/>
                        </a:rPr>
                        <a:t> $         166.08 </a:t>
                      </a:r>
                    </a:p>
                  </a:txBody>
                  <a:tcPr marL="9525" marR="9525" marT="9525" marB="0" anchor="b"/>
                </a:tc>
                <a:tc>
                  <a:txBody>
                    <a:bodyPr/>
                    <a:lstStyle/>
                    <a:p>
                      <a:pPr algn="l" fontAlgn="b"/>
                      <a:r>
                        <a:rPr lang="en-US" sz="1400" b="0" i="0" u="none" strike="noStrike" dirty="0">
                          <a:solidFill>
                            <a:srgbClr val="000000"/>
                          </a:solidFill>
                          <a:effectLst/>
                          <a:latin typeface="+mn-lt"/>
                        </a:rPr>
                        <a:t> $        351.76 </a:t>
                      </a:r>
                    </a:p>
                  </a:txBody>
                  <a:tcPr marL="9525" marR="9525" marT="9525" marB="0" anchor="b"/>
                </a:tc>
                <a:extLst>
                  <a:ext uri="{0D108BD9-81ED-4DB2-BD59-A6C34878D82A}">
                    <a16:rowId xmlns:a16="http://schemas.microsoft.com/office/drawing/2014/main" xmlns="" val="2497427444"/>
                  </a:ext>
                </a:extLst>
              </a:tr>
              <a:tr h="240860">
                <a:tc>
                  <a:txBody>
                    <a:bodyPr/>
                    <a:lstStyle/>
                    <a:p>
                      <a:pPr algn="l" fontAlgn="b"/>
                      <a:r>
                        <a:rPr lang="en-US" sz="1400" b="0" i="0" u="none" strike="noStrike" dirty="0">
                          <a:solidFill>
                            <a:srgbClr val="000000"/>
                          </a:solidFill>
                          <a:effectLst/>
                          <a:latin typeface="+mn-lt"/>
                        </a:rPr>
                        <a:t>  Water sports</a:t>
                      </a:r>
                    </a:p>
                  </a:txBody>
                  <a:tcPr marL="9525" marR="9525" marT="9525" marB="0" anchor="b"/>
                </a:tc>
                <a:tc>
                  <a:txBody>
                    <a:bodyPr/>
                    <a:lstStyle/>
                    <a:p>
                      <a:pPr algn="l" fontAlgn="b"/>
                      <a:r>
                        <a:rPr lang="en-US" sz="1400" b="0" i="0" u="none" strike="noStrike" dirty="0">
                          <a:solidFill>
                            <a:srgbClr val="000000"/>
                          </a:solidFill>
                          <a:effectLst/>
                          <a:latin typeface="+mn-lt"/>
                        </a:rPr>
                        <a:t> $         147.59 </a:t>
                      </a:r>
                    </a:p>
                  </a:txBody>
                  <a:tcPr marL="9525" marR="9525" marT="9525" marB="0" anchor="b"/>
                </a:tc>
                <a:tc>
                  <a:txBody>
                    <a:bodyPr/>
                    <a:lstStyle/>
                    <a:p>
                      <a:pPr algn="l" fontAlgn="b"/>
                      <a:r>
                        <a:rPr lang="en-US" sz="1400" b="0" i="0" u="none" strike="noStrike" dirty="0">
                          <a:solidFill>
                            <a:srgbClr val="000000"/>
                          </a:solidFill>
                          <a:effectLst/>
                          <a:latin typeface="+mn-lt"/>
                        </a:rPr>
                        <a:t> $        366.25 </a:t>
                      </a:r>
                    </a:p>
                  </a:txBody>
                  <a:tcPr marL="9525" marR="9525" marT="9525" marB="0" anchor="b"/>
                </a:tc>
                <a:extLst>
                  <a:ext uri="{0D108BD9-81ED-4DB2-BD59-A6C34878D82A}">
                    <a16:rowId xmlns:a16="http://schemas.microsoft.com/office/drawing/2014/main" xmlns="" val="549122106"/>
                  </a:ext>
                </a:extLst>
              </a:tr>
              <a:tr h="285791">
                <a:tc>
                  <a:txBody>
                    <a:bodyPr/>
                    <a:lstStyle/>
                    <a:p>
                      <a:pPr algn="l" fontAlgn="b"/>
                      <a:r>
                        <a:rPr lang="en-US" sz="1400" b="0" i="0" u="none" strike="noStrike" dirty="0">
                          <a:solidFill>
                            <a:srgbClr val="000000"/>
                          </a:solidFill>
                          <a:effectLst/>
                          <a:latin typeface="+mn-lt"/>
                        </a:rPr>
                        <a:t>  Guided Tour</a:t>
                      </a:r>
                    </a:p>
                  </a:txBody>
                  <a:tcPr marL="9525" marR="9525" marT="9525" marB="0" anchor="b"/>
                </a:tc>
                <a:tc>
                  <a:txBody>
                    <a:bodyPr/>
                    <a:lstStyle/>
                    <a:p>
                      <a:pPr algn="l" fontAlgn="b"/>
                      <a:r>
                        <a:rPr lang="en-US" sz="1400" b="0" i="0" u="none" strike="noStrike" dirty="0">
                          <a:solidFill>
                            <a:srgbClr val="000000"/>
                          </a:solidFill>
                          <a:effectLst/>
                          <a:latin typeface="+mn-lt"/>
                        </a:rPr>
                        <a:t> $         145.03 </a:t>
                      </a:r>
                    </a:p>
                  </a:txBody>
                  <a:tcPr marL="9525" marR="9525" marT="9525" marB="0" anchor="b"/>
                </a:tc>
                <a:tc>
                  <a:txBody>
                    <a:bodyPr/>
                    <a:lstStyle/>
                    <a:p>
                      <a:pPr algn="l" fontAlgn="b"/>
                      <a:r>
                        <a:rPr lang="en-US" sz="1400" b="0" i="0" u="none" strike="noStrike" dirty="0">
                          <a:solidFill>
                            <a:srgbClr val="000000"/>
                          </a:solidFill>
                          <a:effectLst/>
                          <a:latin typeface="+mn-lt"/>
                        </a:rPr>
                        <a:t> $        411.02 </a:t>
                      </a:r>
                    </a:p>
                  </a:txBody>
                  <a:tcPr marL="9525" marR="9525" marT="9525" marB="0" anchor="b"/>
                </a:tc>
                <a:extLst>
                  <a:ext uri="{0D108BD9-81ED-4DB2-BD59-A6C34878D82A}">
                    <a16:rowId xmlns:a16="http://schemas.microsoft.com/office/drawing/2014/main" xmlns="" val="1402929039"/>
                  </a:ext>
                </a:extLst>
              </a:tr>
              <a:tr h="242157">
                <a:tc>
                  <a:txBody>
                    <a:bodyPr/>
                    <a:lstStyle/>
                    <a:p>
                      <a:pPr algn="l" fontAlgn="b"/>
                      <a:r>
                        <a:rPr lang="en-US" sz="1400" b="0" i="0" u="none" strike="noStrike" dirty="0">
                          <a:solidFill>
                            <a:srgbClr val="000000"/>
                          </a:solidFill>
                          <a:effectLst/>
                          <a:latin typeface="+mn-lt"/>
                        </a:rPr>
                        <a:t>  Tubing</a:t>
                      </a:r>
                    </a:p>
                  </a:txBody>
                  <a:tcPr marL="9525" marR="9525" marT="9525" marB="0" anchor="b"/>
                </a:tc>
                <a:tc>
                  <a:txBody>
                    <a:bodyPr/>
                    <a:lstStyle/>
                    <a:p>
                      <a:pPr algn="l" fontAlgn="b"/>
                      <a:r>
                        <a:rPr lang="en-US" sz="1400" b="0" i="0" u="none" strike="noStrike" dirty="0">
                          <a:solidFill>
                            <a:srgbClr val="000000"/>
                          </a:solidFill>
                          <a:effectLst/>
                          <a:latin typeface="+mn-lt"/>
                        </a:rPr>
                        <a:t> $         141.51 </a:t>
                      </a:r>
                    </a:p>
                  </a:txBody>
                  <a:tcPr marL="9525" marR="9525" marT="9525" marB="0" anchor="b"/>
                </a:tc>
                <a:tc>
                  <a:txBody>
                    <a:bodyPr/>
                    <a:lstStyle/>
                    <a:p>
                      <a:pPr algn="l" fontAlgn="b"/>
                      <a:r>
                        <a:rPr lang="en-US" sz="1400" b="0" i="0" u="none" strike="noStrike" dirty="0">
                          <a:solidFill>
                            <a:srgbClr val="000000"/>
                          </a:solidFill>
                          <a:effectLst/>
                          <a:latin typeface="+mn-lt"/>
                        </a:rPr>
                        <a:t> $        367.16 </a:t>
                      </a:r>
                    </a:p>
                  </a:txBody>
                  <a:tcPr marL="9525" marR="9525" marT="9525" marB="0" anchor="b"/>
                </a:tc>
                <a:extLst>
                  <a:ext uri="{0D108BD9-81ED-4DB2-BD59-A6C34878D82A}">
                    <a16:rowId xmlns:a16="http://schemas.microsoft.com/office/drawing/2014/main" xmlns="" val="2196573179"/>
                  </a:ext>
                </a:extLst>
              </a:tr>
              <a:tr h="239157">
                <a:tc>
                  <a:txBody>
                    <a:bodyPr/>
                    <a:lstStyle/>
                    <a:p>
                      <a:pPr algn="l" fontAlgn="b"/>
                      <a:r>
                        <a:rPr lang="en-US" sz="1400" b="0" i="0" u="none" strike="noStrike" dirty="0">
                          <a:solidFill>
                            <a:srgbClr val="000000"/>
                          </a:solidFill>
                          <a:effectLst/>
                          <a:latin typeface="+mn-lt"/>
                        </a:rPr>
                        <a:t>  Road biking</a:t>
                      </a:r>
                    </a:p>
                  </a:txBody>
                  <a:tcPr marL="9525" marR="9525" marT="9525" marB="0" anchor="b"/>
                </a:tc>
                <a:tc>
                  <a:txBody>
                    <a:bodyPr/>
                    <a:lstStyle/>
                    <a:p>
                      <a:pPr algn="l" fontAlgn="b"/>
                      <a:r>
                        <a:rPr lang="en-US" sz="1400" b="0" i="0" u="none" strike="noStrike" dirty="0">
                          <a:solidFill>
                            <a:srgbClr val="000000"/>
                          </a:solidFill>
                          <a:effectLst/>
                          <a:latin typeface="+mn-lt"/>
                        </a:rPr>
                        <a:t> $         117.84 </a:t>
                      </a:r>
                    </a:p>
                  </a:txBody>
                  <a:tcPr marL="9525" marR="9525" marT="9525" marB="0" anchor="b"/>
                </a:tc>
                <a:tc>
                  <a:txBody>
                    <a:bodyPr/>
                    <a:lstStyle/>
                    <a:p>
                      <a:pPr algn="l" fontAlgn="b"/>
                      <a:r>
                        <a:rPr lang="en-US" sz="1400" b="0" i="0" u="none" strike="noStrike" dirty="0">
                          <a:solidFill>
                            <a:srgbClr val="000000"/>
                          </a:solidFill>
                          <a:effectLst/>
                          <a:latin typeface="+mn-lt"/>
                        </a:rPr>
                        <a:t> $        304.85 </a:t>
                      </a:r>
                    </a:p>
                  </a:txBody>
                  <a:tcPr marL="9525" marR="9525" marT="9525" marB="0" anchor="b"/>
                </a:tc>
                <a:extLst>
                  <a:ext uri="{0D108BD9-81ED-4DB2-BD59-A6C34878D82A}">
                    <a16:rowId xmlns:a16="http://schemas.microsoft.com/office/drawing/2014/main" xmlns="" val="1180454413"/>
                  </a:ext>
                </a:extLst>
              </a:tr>
              <a:tr h="247124">
                <a:tc>
                  <a:txBody>
                    <a:bodyPr/>
                    <a:lstStyle/>
                    <a:p>
                      <a:pPr algn="l" fontAlgn="b"/>
                      <a:r>
                        <a:rPr lang="en-US" sz="1400" b="0" i="0" u="none" strike="noStrike" dirty="0">
                          <a:solidFill>
                            <a:srgbClr val="000000"/>
                          </a:solidFill>
                          <a:effectLst/>
                          <a:latin typeface="+mn-lt"/>
                        </a:rPr>
                        <a:t>  Horseback riding</a:t>
                      </a:r>
                    </a:p>
                  </a:txBody>
                  <a:tcPr marL="9525" marR="9525" marT="9525" marB="0" anchor="b"/>
                </a:tc>
                <a:tc>
                  <a:txBody>
                    <a:bodyPr/>
                    <a:lstStyle/>
                    <a:p>
                      <a:pPr algn="l" fontAlgn="b"/>
                      <a:r>
                        <a:rPr lang="en-US" sz="1400" b="0" i="0" u="none" strike="noStrike" dirty="0">
                          <a:solidFill>
                            <a:srgbClr val="000000"/>
                          </a:solidFill>
                          <a:effectLst/>
                          <a:latin typeface="+mn-lt"/>
                        </a:rPr>
                        <a:t> $         116.58 </a:t>
                      </a:r>
                    </a:p>
                  </a:txBody>
                  <a:tcPr marL="9525" marR="9525" marT="9525" marB="0" anchor="b"/>
                </a:tc>
                <a:tc>
                  <a:txBody>
                    <a:bodyPr/>
                    <a:lstStyle/>
                    <a:p>
                      <a:pPr algn="l" fontAlgn="b"/>
                      <a:r>
                        <a:rPr lang="en-US" sz="1400" b="0" i="0" u="none" strike="noStrike" dirty="0">
                          <a:solidFill>
                            <a:srgbClr val="000000"/>
                          </a:solidFill>
                          <a:effectLst/>
                          <a:latin typeface="+mn-lt"/>
                        </a:rPr>
                        <a:t> $        351.17 </a:t>
                      </a:r>
                    </a:p>
                  </a:txBody>
                  <a:tcPr marL="9525" marR="9525" marT="9525" marB="0" anchor="b"/>
                </a:tc>
                <a:extLst>
                  <a:ext uri="{0D108BD9-81ED-4DB2-BD59-A6C34878D82A}">
                    <a16:rowId xmlns:a16="http://schemas.microsoft.com/office/drawing/2014/main" xmlns="" val="2712781785"/>
                  </a:ext>
                </a:extLst>
              </a:tr>
              <a:tr h="239157">
                <a:tc>
                  <a:txBody>
                    <a:bodyPr/>
                    <a:lstStyle/>
                    <a:p>
                      <a:pPr algn="l" fontAlgn="b"/>
                      <a:r>
                        <a:rPr lang="en-US" sz="1400" b="0" i="0" u="none" strike="noStrike" dirty="0">
                          <a:solidFill>
                            <a:srgbClr val="000000"/>
                          </a:solidFill>
                          <a:effectLst/>
                          <a:latin typeface="+mn-lt"/>
                        </a:rPr>
                        <a:t>  Cross country skiing</a:t>
                      </a:r>
                    </a:p>
                  </a:txBody>
                  <a:tcPr marL="9525" marR="9525" marT="9525" marB="0" anchor="b"/>
                </a:tc>
                <a:tc>
                  <a:txBody>
                    <a:bodyPr/>
                    <a:lstStyle/>
                    <a:p>
                      <a:pPr algn="l" fontAlgn="b"/>
                      <a:r>
                        <a:rPr lang="en-US" sz="1400" b="0" i="0" u="none" strike="noStrike" dirty="0">
                          <a:solidFill>
                            <a:srgbClr val="000000"/>
                          </a:solidFill>
                          <a:effectLst/>
                          <a:latin typeface="+mn-lt"/>
                        </a:rPr>
                        <a:t> $         115.92 </a:t>
                      </a:r>
                    </a:p>
                  </a:txBody>
                  <a:tcPr marL="9525" marR="9525" marT="9525" marB="0" anchor="b"/>
                </a:tc>
                <a:tc>
                  <a:txBody>
                    <a:bodyPr/>
                    <a:lstStyle/>
                    <a:p>
                      <a:pPr algn="l" fontAlgn="b"/>
                      <a:r>
                        <a:rPr lang="en-US" sz="1400" b="0" i="0" u="none" strike="noStrike" dirty="0">
                          <a:solidFill>
                            <a:srgbClr val="000000"/>
                          </a:solidFill>
                          <a:effectLst/>
                          <a:latin typeface="+mn-lt"/>
                        </a:rPr>
                        <a:t> $        289.08 </a:t>
                      </a:r>
                    </a:p>
                  </a:txBody>
                  <a:tcPr marL="9525" marR="9525" marT="9525" marB="0" anchor="b"/>
                </a:tc>
                <a:extLst>
                  <a:ext uri="{0D108BD9-81ED-4DB2-BD59-A6C34878D82A}">
                    <a16:rowId xmlns:a16="http://schemas.microsoft.com/office/drawing/2014/main" xmlns="" val="3709421969"/>
                  </a:ext>
                </a:extLst>
              </a:tr>
              <a:tr h="239157">
                <a:tc>
                  <a:txBody>
                    <a:bodyPr/>
                    <a:lstStyle/>
                    <a:p>
                      <a:pPr algn="l" fontAlgn="b"/>
                      <a:r>
                        <a:rPr lang="en-US" sz="1400" b="0" i="0" u="none" strike="noStrike" dirty="0">
                          <a:solidFill>
                            <a:srgbClr val="000000"/>
                          </a:solidFill>
                          <a:effectLst/>
                          <a:latin typeface="+mn-lt"/>
                        </a:rPr>
                        <a:t>  Fishing/Ice Fishing</a:t>
                      </a:r>
                    </a:p>
                  </a:txBody>
                  <a:tcPr marL="9525" marR="9525" marT="9525" marB="0" anchor="b"/>
                </a:tc>
                <a:tc>
                  <a:txBody>
                    <a:bodyPr/>
                    <a:lstStyle/>
                    <a:p>
                      <a:pPr algn="l" fontAlgn="b"/>
                      <a:r>
                        <a:rPr lang="en-US" sz="1400" b="0" i="0" u="none" strike="noStrike" dirty="0">
                          <a:solidFill>
                            <a:srgbClr val="000000"/>
                          </a:solidFill>
                          <a:effectLst/>
                          <a:latin typeface="+mn-lt"/>
                        </a:rPr>
                        <a:t> $         114.44 </a:t>
                      </a:r>
                    </a:p>
                  </a:txBody>
                  <a:tcPr marL="9525" marR="9525" marT="9525" marB="0" anchor="b"/>
                </a:tc>
                <a:tc>
                  <a:txBody>
                    <a:bodyPr/>
                    <a:lstStyle/>
                    <a:p>
                      <a:pPr algn="l" fontAlgn="b"/>
                      <a:r>
                        <a:rPr lang="en-US" sz="1400" b="0" i="0" u="none" strike="noStrike" dirty="0">
                          <a:solidFill>
                            <a:srgbClr val="000000"/>
                          </a:solidFill>
                          <a:effectLst/>
                          <a:latin typeface="+mn-lt"/>
                        </a:rPr>
                        <a:t> $        307.56 </a:t>
                      </a:r>
                    </a:p>
                  </a:txBody>
                  <a:tcPr marL="9525" marR="9525" marT="9525" marB="0" anchor="b"/>
                </a:tc>
                <a:extLst>
                  <a:ext uri="{0D108BD9-81ED-4DB2-BD59-A6C34878D82A}">
                    <a16:rowId xmlns:a16="http://schemas.microsoft.com/office/drawing/2014/main" xmlns="" val="3860137833"/>
                  </a:ext>
                </a:extLst>
              </a:tr>
              <a:tr h="239157">
                <a:tc>
                  <a:txBody>
                    <a:bodyPr/>
                    <a:lstStyle/>
                    <a:p>
                      <a:pPr algn="l" fontAlgn="b"/>
                      <a:r>
                        <a:rPr lang="en-US" sz="1400" b="0" i="0" u="none" strike="noStrike" dirty="0">
                          <a:solidFill>
                            <a:srgbClr val="000000"/>
                          </a:solidFill>
                          <a:effectLst/>
                          <a:latin typeface="+mn-lt"/>
                        </a:rPr>
                        <a:t>  Rock Climbing</a:t>
                      </a:r>
                    </a:p>
                  </a:txBody>
                  <a:tcPr marL="9525" marR="9525" marT="9525" marB="0" anchor="b"/>
                </a:tc>
                <a:tc>
                  <a:txBody>
                    <a:bodyPr/>
                    <a:lstStyle/>
                    <a:p>
                      <a:pPr algn="l" fontAlgn="b"/>
                      <a:r>
                        <a:rPr lang="en-US" sz="1400" b="0" i="0" u="none" strike="noStrike" dirty="0">
                          <a:solidFill>
                            <a:srgbClr val="000000"/>
                          </a:solidFill>
                          <a:effectLst/>
                          <a:latin typeface="+mn-lt"/>
                        </a:rPr>
                        <a:t> $         113.06 </a:t>
                      </a:r>
                    </a:p>
                  </a:txBody>
                  <a:tcPr marL="9525" marR="9525" marT="9525" marB="0" anchor="b"/>
                </a:tc>
                <a:tc>
                  <a:txBody>
                    <a:bodyPr/>
                    <a:lstStyle/>
                    <a:p>
                      <a:pPr algn="l" fontAlgn="b"/>
                      <a:r>
                        <a:rPr lang="en-US" sz="1400" b="0" i="0" u="none" strike="noStrike" dirty="0">
                          <a:solidFill>
                            <a:srgbClr val="000000"/>
                          </a:solidFill>
                          <a:effectLst/>
                          <a:latin typeface="+mn-lt"/>
                        </a:rPr>
                        <a:t> $        291.73 </a:t>
                      </a:r>
                    </a:p>
                  </a:txBody>
                  <a:tcPr marL="9525" marR="9525" marT="9525" marB="0" anchor="b"/>
                </a:tc>
                <a:extLst>
                  <a:ext uri="{0D108BD9-81ED-4DB2-BD59-A6C34878D82A}">
                    <a16:rowId xmlns:a16="http://schemas.microsoft.com/office/drawing/2014/main" xmlns="" val="1177396103"/>
                  </a:ext>
                </a:extLst>
              </a:tr>
              <a:tr h="242940">
                <a:tc>
                  <a:txBody>
                    <a:bodyPr/>
                    <a:lstStyle/>
                    <a:p>
                      <a:pPr algn="l" fontAlgn="b"/>
                      <a:r>
                        <a:rPr lang="en-US" sz="1400" b="0" i="0" u="none" strike="noStrike" dirty="0">
                          <a:solidFill>
                            <a:srgbClr val="000000"/>
                          </a:solidFill>
                          <a:effectLst/>
                          <a:latin typeface="+mn-lt"/>
                        </a:rPr>
                        <a:t>  Sightseeing / Wildlife Viewing</a:t>
                      </a:r>
                    </a:p>
                  </a:txBody>
                  <a:tcPr marL="9525" marR="9525" marT="9525" marB="0" anchor="b"/>
                </a:tc>
                <a:tc>
                  <a:txBody>
                    <a:bodyPr/>
                    <a:lstStyle/>
                    <a:p>
                      <a:pPr algn="l" fontAlgn="b"/>
                      <a:r>
                        <a:rPr lang="en-US" sz="1400" b="0" i="0" u="none" strike="noStrike" dirty="0">
                          <a:solidFill>
                            <a:srgbClr val="000000"/>
                          </a:solidFill>
                          <a:effectLst/>
                          <a:latin typeface="+mn-lt"/>
                        </a:rPr>
                        <a:t> $         110.29 </a:t>
                      </a:r>
                    </a:p>
                  </a:txBody>
                  <a:tcPr marL="9525" marR="9525" marT="9525" marB="0" anchor="b"/>
                </a:tc>
                <a:tc>
                  <a:txBody>
                    <a:bodyPr/>
                    <a:lstStyle/>
                    <a:p>
                      <a:pPr algn="l" fontAlgn="b"/>
                      <a:r>
                        <a:rPr lang="en-US" sz="1400" b="0" i="0" u="none" strike="noStrike" dirty="0">
                          <a:solidFill>
                            <a:srgbClr val="000000"/>
                          </a:solidFill>
                          <a:effectLst/>
                          <a:latin typeface="+mn-lt"/>
                        </a:rPr>
                        <a:t> $        248.20 </a:t>
                      </a:r>
                    </a:p>
                  </a:txBody>
                  <a:tcPr marL="9525" marR="9525" marT="9525" marB="0" anchor="b"/>
                </a:tc>
                <a:extLst>
                  <a:ext uri="{0D108BD9-81ED-4DB2-BD59-A6C34878D82A}">
                    <a16:rowId xmlns:a16="http://schemas.microsoft.com/office/drawing/2014/main" xmlns="" val="1862103925"/>
                  </a:ext>
                </a:extLst>
              </a:tr>
              <a:tr h="239157">
                <a:tc>
                  <a:txBody>
                    <a:bodyPr/>
                    <a:lstStyle/>
                    <a:p>
                      <a:pPr algn="l" fontAlgn="b"/>
                      <a:r>
                        <a:rPr lang="en-US" sz="1400" b="0" i="0" u="none" strike="noStrike" dirty="0">
                          <a:solidFill>
                            <a:srgbClr val="000000"/>
                          </a:solidFill>
                          <a:effectLst/>
                          <a:latin typeface="+mn-lt"/>
                        </a:rPr>
                        <a:t>  Camping/Backpacking</a:t>
                      </a:r>
                    </a:p>
                  </a:txBody>
                  <a:tcPr marL="9525" marR="9525" marT="9525" marB="0" anchor="b"/>
                </a:tc>
                <a:tc>
                  <a:txBody>
                    <a:bodyPr/>
                    <a:lstStyle/>
                    <a:p>
                      <a:pPr algn="l" fontAlgn="b"/>
                      <a:r>
                        <a:rPr lang="en-US" sz="1400" b="0" i="0" u="none" strike="noStrike" dirty="0">
                          <a:solidFill>
                            <a:srgbClr val="000000"/>
                          </a:solidFill>
                          <a:effectLst/>
                          <a:latin typeface="+mn-lt"/>
                        </a:rPr>
                        <a:t> $         108.70 </a:t>
                      </a:r>
                    </a:p>
                  </a:txBody>
                  <a:tcPr marL="9525" marR="9525" marT="9525" marB="0" anchor="b"/>
                </a:tc>
                <a:tc>
                  <a:txBody>
                    <a:bodyPr/>
                    <a:lstStyle/>
                    <a:p>
                      <a:pPr algn="l" fontAlgn="b"/>
                      <a:r>
                        <a:rPr lang="en-US" sz="1400" b="0" i="0" u="none" strike="noStrike" dirty="0">
                          <a:solidFill>
                            <a:srgbClr val="000000"/>
                          </a:solidFill>
                          <a:effectLst/>
                          <a:latin typeface="+mn-lt"/>
                        </a:rPr>
                        <a:t> $        283.06 </a:t>
                      </a:r>
                    </a:p>
                  </a:txBody>
                  <a:tcPr marL="9525" marR="9525" marT="9525" marB="0" anchor="b"/>
                </a:tc>
                <a:extLst>
                  <a:ext uri="{0D108BD9-81ED-4DB2-BD59-A6C34878D82A}">
                    <a16:rowId xmlns:a16="http://schemas.microsoft.com/office/drawing/2014/main" xmlns="" val="2238303367"/>
                  </a:ext>
                </a:extLst>
              </a:tr>
              <a:tr h="239157">
                <a:tc>
                  <a:txBody>
                    <a:bodyPr/>
                    <a:lstStyle/>
                    <a:p>
                      <a:pPr algn="l" fontAlgn="b"/>
                      <a:r>
                        <a:rPr lang="en-US" sz="1400" b="0" i="0" u="none" strike="noStrike" dirty="0">
                          <a:solidFill>
                            <a:srgbClr val="000000"/>
                          </a:solidFill>
                          <a:effectLst/>
                          <a:latin typeface="+mn-lt"/>
                        </a:rPr>
                        <a:t>  Skating/Ice Hockey</a:t>
                      </a:r>
                    </a:p>
                  </a:txBody>
                  <a:tcPr marL="9525" marR="9525" marT="9525" marB="0" anchor="b"/>
                </a:tc>
                <a:tc>
                  <a:txBody>
                    <a:bodyPr/>
                    <a:lstStyle/>
                    <a:p>
                      <a:pPr algn="l" fontAlgn="b"/>
                      <a:r>
                        <a:rPr lang="en-US" sz="1400" b="0" i="0" u="none" strike="noStrike" dirty="0">
                          <a:solidFill>
                            <a:srgbClr val="000000"/>
                          </a:solidFill>
                          <a:effectLst/>
                          <a:latin typeface="+mn-lt"/>
                        </a:rPr>
                        <a:t> $         108.68 </a:t>
                      </a:r>
                    </a:p>
                  </a:txBody>
                  <a:tcPr marL="9525" marR="9525" marT="9525" marB="0" anchor="b"/>
                </a:tc>
                <a:tc>
                  <a:txBody>
                    <a:bodyPr/>
                    <a:lstStyle/>
                    <a:p>
                      <a:pPr algn="l" fontAlgn="b"/>
                      <a:r>
                        <a:rPr lang="en-US" sz="1400" b="0" i="0" u="none" strike="noStrike" dirty="0">
                          <a:solidFill>
                            <a:srgbClr val="000000"/>
                          </a:solidFill>
                          <a:effectLst/>
                          <a:latin typeface="+mn-lt"/>
                        </a:rPr>
                        <a:t> $        202.14 </a:t>
                      </a:r>
                    </a:p>
                  </a:txBody>
                  <a:tcPr marL="9525" marR="9525" marT="9525" marB="0" anchor="b"/>
                </a:tc>
                <a:extLst>
                  <a:ext uri="{0D108BD9-81ED-4DB2-BD59-A6C34878D82A}">
                    <a16:rowId xmlns:a16="http://schemas.microsoft.com/office/drawing/2014/main" xmlns="" val="3019977102"/>
                  </a:ext>
                </a:extLst>
              </a:tr>
              <a:tr h="239157">
                <a:tc>
                  <a:txBody>
                    <a:bodyPr/>
                    <a:lstStyle/>
                    <a:p>
                      <a:pPr algn="l" fontAlgn="b"/>
                      <a:r>
                        <a:rPr lang="en-US" sz="1400" b="0" i="0" u="none" strike="noStrike" dirty="0">
                          <a:solidFill>
                            <a:srgbClr val="000000"/>
                          </a:solidFill>
                          <a:effectLst/>
                          <a:latin typeface="+mn-lt"/>
                        </a:rPr>
                        <a:t>  Mountain Biking</a:t>
                      </a:r>
                    </a:p>
                  </a:txBody>
                  <a:tcPr marL="9525" marR="9525" marT="9525" marB="0" anchor="b"/>
                </a:tc>
                <a:tc>
                  <a:txBody>
                    <a:bodyPr/>
                    <a:lstStyle/>
                    <a:p>
                      <a:pPr algn="l" fontAlgn="b"/>
                      <a:r>
                        <a:rPr lang="en-US" sz="1400" b="0" i="0" u="none" strike="noStrike" dirty="0">
                          <a:solidFill>
                            <a:srgbClr val="000000"/>
                          </a:solidFill>
                          <a:effectLst/>
                          <a:latin typeface="+mn-lt"/>
                        </a:rPr>
                        <a:t> $         107.88 </a:t>
                      </a:r>
                    </a:p>
                  </a:txBody>
                  <a:tcPr marL="9525" marR="9525" marT="9525" marB="0" anchor="b"/>
                </a:tc>
                <a:tc>
                  <a:txBody>
                    <a:bodyPr/>
                    <a:lstStyle/>
                    <a:p>
                      <a:pPr algn="l" fontAlgn="b"/>
                      <a:r>
                        <a:rPr lang="en-US" sz="1400" b="0" i="0" u="none" strike="noStrike" dirty="0">
                          <a:solidFill>
                            <a:srgbClr val="000000"/>
                          </a:solidFill>
                          <a:effectLst/>
                          <a:latin typeface="+mn-lt"/>
                        </a:rPr>
                        <a:t> $        222.96 </a:t>
                      </a:r>
                    </a:p>
                  </a:txBody>
                  <a:tcPr marL="9525" marR="9525" marT="9525" marB="0" anchor="b"/>
                </a:tc>
                <a:extLst>
                  <a:ext uri="{0D108BD9-81ED-4DB2-BD59-A6C34878D82A}">
                    <a16:rowId xmlns:a16="http://schemas.microsoft.com/office/drawing/2014/main" xmlns="" val="3227920205"/>
                  </a:ext>
                </a:extLst>
              </a:tr>
              <a:tr h="239157">
                <a:tc>
                  <a:txBody>
                    <a:bodyPr/>
                    <a:lstStyle/>
                    <a:p>
                      <a:pPr algn="l" fontAlgn="b"/>
                      <a:r>
                        <a:rPr lang="en-US" sz="1400" b="0" i="0" u="none" strike="noStrike" dirty="0">
                          <a:solidFill>
                            <a:srgbClr val="000000"/>
                          </a:solidFill>
                          <a:effectLst/>
                          <a:latin typeface="+mn-lt"/>
                        </a:rPr>
                        <a:t>  RMNP</a:t>
                      </a:r>
                    </a:p>
                  </a:txBody>
                  <a:tcPr marL="9525" marR="9525" marT="9525" marB="0" anchor="b"/>
                </a:tc>
                <a:tc>
                  <a:txBody>
                    <a:bodyPr/>
                    <a:lstStyle/>
                    <a:p>
                      <a:pPr algn="l" fontAlgn="b"/>
                      <a:r>
                        <a:rPr lang="en-US" sz="1400" b="0" i="0" u="none" strike="noStrike" dirty="0">
                          <a:solidFill>
                            <a:srgbClr val="000000"/>
                          </a:solidFill>
                          <a:effectLst/>
                          <a:latin typeface="+mn-lt"/>
                        </a:rPr>
                        <a:t> $         107.77 </a:t>
                      </a:r>
                    </a:p>
                  </a:txBody>
                  <a:tcPr marL="9525" marR="9525" marT="9525" marB="0" anchor="b"/>
                </a:tc>
                <a:tc>
                  <a:txBody>
                    <a:bodyPr/>
                    <a:lstStyle/>
                    <a:p>
                      <a:pPr algn="l" fontAlgn="b"/>
                      <a:r>
                        <a:rPr lang="en-US" sz="1400" b="0" i="0" u="none" strike="noStrike" dirty="0">
                          <a:solidFill>
                            <a:srgbClr val="000000"/>
                          </a:solidFill>
                          <a:effectLst/>
                          <a:latin typeface="+mn-lt"/>
                        </a:rPr>
                        <a:t> $        235.75 </a:t>
                      </a:r>
                    </a:p>
                  </a:txBody>
                  <a:tcPr marL="9525" marR="9525" marT="9525" marB="0" anchor="b"/>
                </a:tc>
                <a:extLst>
                  <a:ext uri="{0D108BD9-81ED-4DB2-BD59-A6C34878D82A}">
                    <a16:rowId xmlns:a16="http://schemas.microsoft.com/office/drawing/2014/main" xmlns="" val="1038747607"/>
                  </a:ext>
                </a:extLst>
              </a:tr>
              <a:tr h="247795">
                <a:tc>
                  <a:txBody>
                    <a:bodyPr/>
                    <a:lstStyle/>
                    <a:p>
                      <a:pPr algn="l" fontAlgn="b"/>
                      <a:r>
                        <a:rPr lang="en-US" sz="1400" b="0" i="0" u="none" strike="noStrike" dirty="0">
                          <a:solidFill>
                            <a:srgbClr val="000000"/>
                          </a:solidFill>
                          <a:effectLst/>
                          <a:latin typeface="+mn-lt"/>
                        </a:rPr>
                        <a:t>  Backcountry skiing</a:t>
                      </a:r>
                    </a:p>
                  </a:txBody>
                  <a:tcPr marL="9525" marR="9525" marT="9525" marB="0" anchor="b"/>
                </a:tc>
                <a:tc>
                  <a:txBody>
                    <a:bodyPr/>
                    <a:lstStyle/>
                    <a:p>
                      <a:pPr algn="l" fontAlgn="b"/>
                      <a:r>
                        <a:rPr lang="en-US" sz="1400" b="0" i="0" u="none" strike="noStrike" dirty="0">
                          <a:solidFill>
                            <a:srgbClr val="000000"/>
                          </a:solidFill>
                          <a:effectLst/>
                          <a:latin typeface="+mn-lt"/>
                        </a:rPr>
                        <a:t> $         105.63 </a:t>
                      </a:r>
                    </a:p>
                  </a:txBody>
                  <a:tcPr marL="9525" marR="9525" marT="9525" marB="0" anchor="b"/>
                </a:tc>
                <a:tc>
                  <a:txBody>
                    <a:bodyPr/>
                    <a:lstStyle/>
                    <a:p>
                      <a:pPr algn="l" fontAlgn="b"/>
                      <a:r>
                        <a:rPr lang="en-US" sz="1400" b="0" i="0" u="none" strike="noStrike" dirty="0">
                          <a:solidFill>
                            <a:srgbClr val="000000"/>
                          </a:solidFill>
                          <a:effectLst/>
                          <a:latin typeface="+mn-lt"/>
                        </a:rPr>
                        <a:t> $        193.40 </a:t>
                      </a:r>
                    </a:p>
                  </a:txBody>
                  <a:tcPr marL="9525" marR="9525" marT="9525" marB="0" anchor="b"/>
                </a:tc>
                <a:extLst>
                  <a:ext uri="{0D108BD9-81ED-4DB2-BD59-A6C34878D82A}">
                    <a16:rowId xmlns:a16="http://schemas.microsoft.com/office/drawing/2014/main" xmlns="" val="3789965134"/>
                  </a:ext>
                </a:extLst>
              </a:tr>
              <a:tr h="239157">
                <a:tc>
                  <a:txBody>
                    <a:bodyPr/>
                    <a:lstStyle/>
                    <a:p>
                      <a:pPr algn="l" fontAlgn="b"/>
                      <a:r>
                        <a:rPr lang="en-US" sz="1400" b="0" i="0" u="none" strike="noStrike" dirty="0">
                          <a:solidFill>
                            <a:srgbClr val="000000"/>
                          </a:solidFill>
                          <a:effectLst/>
                          <a:latin typeface="+mn-lt"/>
                        </a:rPr>
                        <a:t>  Hiking</a:t>
                      </a:r>
                    </a:p>
                  </a:txBody>
                  <a:tcPr marL="9525" marR="9525" marT="9525" marB="0" anchor="b"/>
                </a:tc>
                <a:tc>
                  <a:txBody>
                    <a:bodyPr/>
                    <a:lstStyle/>
                    <a:p>
                      <a:pPr algn="l" fontAlgn="b"/>
                      <a:r>
                        <a:rPr lang="en-US" sz="1400" b="0" i="0" u="none" strike="noStrike" dirty="0">
                          <a:solidFill>
                            <a:srgbClr val="000000"/>
                          </a:solidFill>
                          <a:effectLst/>
                          <a:latin typeface="+mn-lt"/>
                        </a:rPr>
                        <a:t> $           99.68 </a:t>
                      </a:r>
                    </a:p>
                  </a:txBody>
                  <a:tcPr marL="9525" marR="9525" marT="9525" marB="0" anchor="b"/>
                </a:tc>
                <a:tc>
                  <a:txBody>
                    <a:bodyPr/>
                    <a:lstStyle/>
                    <a:p>
                      <a:pPr algn="l" fontAlgn="b"/>
                      <a:r>
                        <a:rPr lang="en-US" sz="1400" b="0" i="0" u="none" strike="noStrike" dirty="0">
                          <a:solidFill>
                            <a:srgbClr val="000000"/>
                          </a:solidFill>
                          <a:effectLst/>
                          <a:latin typeface="+mn-lt"/>
                        </a:rPr>
                        <a:t> $        203.54 </a:t>
                      </a:r>
                    </a:p>
                  </a:txBody>
                  <a:tcPr marL="9525" marR="9525" marT="9525" marB="0" anchor="b"/>
                </a:tc>
                <a:extLst>
                  <a:ext uri="{0D108BD9-81ED-4DB2-BD59-A6C34878D82A}">
                    <a16:rowId xmlns:a16="http://schemas.microsoft.com/office/drawing/2014/main" xmlns="" val="1851054264"/>
                  </a:ext>
                </a:extLst>
              </a:tr>
              <a:tr h="241882">
                <a:tc>
                  <a:txBody>
                    <a:bodyPr/>
                    <a:lstStyle/>
                    <a:p>
                      <a:pPr algn="l" fontAlgn="b"/>
                      <a:r>
                        <a:rPr lang="en-US" sz="1400" b="0" i="0" u="none" strike="noStrike" dirty="0">
                          <a:solidFill>
                            <a:srgbClr val="000000"/>
                          </a:solidFill>
                          <a:effectLst/>
                          <a:latin typeface="+mn-lt"/>
                        </a:rPr>
                        <a:t>  Snowshoeing</a:t>
                      </a:r>
                    </a:p>
                  </a:txBody>
                  <a:tcPr marL="9525" marR="9525" marT="9525" marB="0" anchor="b"/>
                </a:tc>
                <a:tc>
                  <a:txBody>
                    <a:bodyPr/>
                    <a:lstStyle/>
                    <a:p>
                      <a:pPr algn="l" fontAlgn="b"/>
                      <a:r>
                        <a:rPr lang="en-US" sz="1400" b="0" i="0" u="none" strike="noStrike" dirty="0">
                          <a:solidFill>
                            <a:srgbClr val="000000"/>
                          </a:solidFill>
                          <a:effectLst/>
                          <a:latin typeface="+mn-lt"/>
                        </a:rPr>
                        <a:t> $           97.53 </a:t>
                      </a:r>
                    </a:p>
                  </a:txBody>
                  <a:tcPr marL="9525" marR="9525" marT="9525" marB="0" anchor="b"/>
                </a:tc>
                <a:tc>
                  <a:txBody>
                    <a:bodyPr/>
                    <a:lstStyle/>
                    <a:p>
                      <a:pPr algn="l" fontAlgn="b"/>
                      <a:r>
                        <a:rPr lang="en-US" sz="1400" b="0" i="0" u="none" strike="noStrike" dirty="0">
                          <a:solidFill>
                            <a:srgbClr val="000000"/>
                          </a:solidFill>
                          <a:effectLst/>
                          <a:latin typeface="+mn-lt"/>
                        </a:rPr>
                        <a:t> $        197.73 </a:t>
                      </a:r>
                    </a:p>
                  </a:txBody>
                  <a:tcPr marL="9525" marR="9525" marT="9525" marB="0" anchor="b"/>
                </a:tc>
                <a:extLst>
                  <a:ext uri="{0D108BD9-81ED-4DB2-BD59-A6C34878D82A}">
                    <a16:rowId xmlns:a16="http://schemas.microsoft.com/office/drawing/2014/main" xmlns="" val="1478100368"/>
                  </a:ext>
                </a:extLst>
              </a:tr>
            </a:tbl>
          </a:graphicData>
        </a:graphic>
      </p:graphicFrame>
      <p:sp>
        <p:nvSpPr>
          <p:cNvPr id="7" name="Content Placeholder 2">
            <a:extLst>
              <a:ext uri="{FF2B5EF4-FFF2-40B4-BE49-F238E27FC236}">
                <a16:creationId xmlns:a16="http://schemas.microsoft.com/office/drawing/2014/main" xmlns="" id="{F3965D87-6C7C-4B6C-BA69-6CD0A07BD063}"/>
              </a:ext>
            </a:extLst>
          </p:cNvPr>
          <p:cNvSpPr txBox="1">
            <a:spLocks/>
          </p:cNvSpPr>
          <p:nvPr/>
        </p:nvSpPr>
        <p:spPr>
          <a:xfrm>
            <a:off x="581098" y="5065832"/>
            <a:ext cx="4940928" cy="1150808"/>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buNone/>
            </a:pPr>
            <a:r>
              <a:rPr lang="en-US" b="1" dirty="0"/>
              <a:t>Golf</a:t>
            </a:r>
            <a:r>
              <a:rPr lang="en-US" dirty="0"/>
              <a:t>: Along with skiing, golfers have also long been a sought-after tourist segment to attract. Tending to be wealthier participants, golfing yields a high daily spending per person. Along with skiing, and the other activities noted here, golfing is the only other activity generating over $150 per day spending per visitor. Some of the visitors may spend several hundred per day. </a:t>
            </a:r>
          </a:p>
        </p:txBody>
      </p:sp>
      <p:sp>
        <p:nvSpPr>
          <p:cNvPr id="8" name="Content Placeholder 3">
            <a:extLst>
              <a:ext uri="{FF2B5EF4-FFF2-40B4-BE49-F238E27FC236}">
                <a16:creationId xmlns:a16="http://schemas.microsoft.com/office/drawing/2014/main" xmlns="" id="{938E1B25-4F98-4467-B3D8-F9C2A552F53D}"/>
              </a:ext>
            </a:extLst>
          </p:cNvPr>
          <p:cNvSpPr txBox="1">
            <a:spLocks/>
          </p:cNvSpPr>
          <p:nvPr/>
        </p:nvSpPr>
        <p:spPr>
          <a:xfrm>
            <a:off x="214458" y="1364038"/>
            <a:ext cx="6958239" cy="1150808"/>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a:lstStyle>
          <a:p>
            <a:pPr marL="45720" indent="0">
              <a:buFont typeface="Arial" pitchFamily="34" charset="0"/>
              <a:buNone/>
            </a:pPr>
            <a:r>
              <a:rPr lang="en-US" dirty="0"/>
              <a:t>The reason attracting skiers is such a focal point of mountain areas is because of the amount of money skiers spend, particularly those who are overnight visitors. However, there are other activities that also yield high spending for overnight visitors but have a higher percent of visitors who stay overnight than does skiing. This leads to a higher average spending per day per visitor and a higher spending per visitor. Acknowledging skiing as an already known and coveted tourist segment, below are three additional activities that yield the highest amount of spending per day and per visitor. </a:t>
            </a:r>
          </a:p>
        </p:txBody>
      </p:sp>
      <p:sp>
        <p:nvSpPr>
          <p:cNvPr id="9" name="TextBox 8">
            <a:extLst>
              <a:ext uri="{FF2B5EF4-FFF2-40B4-BE49-F238E27FC236}">
                <a16:creationId xmlns:a16="http://schemas.microsoft.com/office/drawing/2014/main" xmlns="" id="{52481A9B-7438-4964-ADB0-DE2AD20C5757}"/>
              </a:ext>
            </a:extLst>
          </p:cNvPr>
          <p:cNvSpPr txBox="1"/>
          <p:nvPr/>
        </p:nvSpPr>
        <p:spPr>
          <a:xfrm>
            <a:off x="7309894" y="5985807"/>
            <a:ext cx="4667648" cy="461665"/>
          </a:xfrm>
          <a:prstGeom prst="rect">
            <a:avLst/>
          </a:prstGeom>
          <a:noFill/>
        </p:spPr>
        <p:txBody>
          <a:bodyPr wrap="square" rtlCol="0">
            <a:spAutoFit/>
          </a:bodyPr>
          <a:lstStyle/>
          <a:p>
            <a:r>
              <a:rPr lang="en-US" sz="1200" dirty="0"/>
              <a:t>Grand County Profile, Longwoods International, additional studies</a:t>
            </a:r>
          </a:p>
          <a:p>
            <a:r>
              <a:rPr lang="en-US" sz="1200" dirty="0"/>
              <a:t>Summit Economics</a:t>
            </a:r>
          </a:p>
        </p:txBody>
      </p:sp>
      <p:pic>
        <p:nvPicPr>
          <p:cNvPr id="10" name="Picture 9">
            <a:extLst>
              <a:ext uri="{FF2B5EF4-FFF2-40B4-BE49-F238E27FC236}">
                <a16:creationId xmlns:a16="http://schemas.microsoft.com/office/drawing/2014/main" xmlns="" id="{6FBCEFBD-5482-420E-8309-5FF49A066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0160" y="2670645"/>
            <a:ext cx="1165828" cy="921934"/>
          </a:xfrm>
          <a:prstGeom prst="rect">
            <a:avLst/>
          </a:prstGeom>
        </p:spPr>
      </p:pic>
      <p:pic>
        <p:nvPicPr>
          <p:cNvPr id="12" name="Picture 11" descr="A picture containing tree, outdoor&#10;&#10;Description automatically generated">
            <a:extLst>
              <a:ext uri="{FF2B5EF4-FFF2-40B4-BE49-F238E27FC236}">
                <a16:creationId xmlns:a16="http://schemas.microsoft.com/office/drawing/2014/main" xmlns="" id="{3A4447B8-E575-4177-853B-B3C2BF816E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60" y="3902222"/>
            <a:ext cx="1165828" cy="935434"/>
          </a:xfrm>
          <a:prstGeom prst="rect">
            <a:avLst/>
          </a:prstGeom>
        </p:spPr>
      </p:pic>
      <p:pic>
        <p:nvPicPr>
          <p:cNvPr id="14" name="Picture 13">
            <a:extLst>
              <a:ext uri="{FF2B5EF4-FFF2-40B4-BE49-F238E27FC236}">
                <a16:creationId xmlns:a16="http://schemas.microsoft.com/office/drawing/2014/main" xmlns="" id="{E1BBA10B-FB1A-4B09-9081-A338CDF967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5335" y="5007803"/>
            <a:ext cx="846277" cy="1155118"/>
          </a:xfrm>
          <a:prstGeom prst="rect">
            <a:avLst/>
          </a:prstGeom>
        </p:spPr>
      </p:pic>
      <p:sp>
        <p:nvSpPr>
          <p:cNvPr id="5" name="Slide Number Placeholder 4">
            <a:extLst>
              <a:ext uri="{FF2B5EF4-FFF2-40B4-BE49-F238E27FC236}">
                <a16:creationId xmlns:a16="http://schemas.microsoft.com/office/drawing/2014/main" xmlns="" id="{2C1742FC-177F-4C0A-8F59-3D81197F8C07}"/>
              </a:ext>
            </a:extLst>
          </p:cNvPr>
          <p:cNvSpPr>
            <a:spLocks noGrp="1"/>
          </p:cNvSpPr>
          <p:nvPr>
            <p:ph type="sldNum" sz="quarter" idx="12"/>
          </p:nvPr>
        </p:nvSpPr>
        <p:spPr/>
        <p:txBody>
          <a:bodyPr/>
          <a:lstStyle/>
          <a:p>
            <a:fld id="{A0ECE5F2-81AA-4605-B028-6FBA391056AF}" type="slidenum">
              <a:rPr lang="en-US" smtClean="0"/>
              <a:t>31</a:t>
            </a:fld>
            <a:endParaRPr lang="en-US" dirty="0"/>
          </a:p>
        </p:txBody>
      </p:sp>
      <p:sp>
        <p:nvSpPr>
          <p:cNvPr id="11" name="Footer Placeholder 10">
            <a:extLst>
              <a:ext uri="{FF2B5EF4-FFF2-40B4-BE49-F238E27FC236}">
                <a16:creationId xmlns:a16="http://schemas.microsoft.com/office/drawing/2014/main" xmlns="" id="{6FF68E4B-25EB-4F10-B205-E10DDEB7325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73355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idx="1"/>
          </p:nvPr>
        </p:nvSpPr>
        <p:spPr>
          <a:xfrm>
            <a:off x="700644" y="1901952"/>
            <a:ext cx="10150236" cy="4127627"/>
          </a:xfrm>
        </p:spPr>
        <p:txBody>
          <a:bodyPr>
            <a:normAutofit/>
          </a:bodyPr>
          <a:lstStyle/>
          <a:p>
            <a:pPr marL="45720" indent="0">
              <a:lnSpc>
                <a:spcPct val="110000"/>
              </a:lnSpc>
              <a:buNone/>
            </a:pPr>
            <a:r>
              <a:rPr lang="en-US" dirty="0"/>
              <a:t>Though tourism is the most obvious driver of economic impacts from Grand County’s natural assets, additional impacts are created through other sources. </a:t>
            </a:r>
          </a:p>
          <a:p>
            <a:pPr marL="45720" indent="0">
              <a:buNone/>
            </a:pPr>
            <a:r>
              <a:rPr lang="en-US" dirty="0"/>
              <a:t>Retirees, who always vacationed in Grand County and dreamed of moving there some day; Location-neutral workers, who can live anywhere but chose Grand County to be close to the slopes or the trails;  Commuters, willing to deal with a long drive to have the privilege to start and end each day in the place where they play. </a:t>
            </a:r>
          </a:p>
          <a:p>
            <a:pPr marL="45720" indent="0">
              <a:buNone/>
            </a:pPr>
            <a:r>
              <a:rPr lang="en-US" dirty="0"/>
              <a:t>Tourism spending does not account for the impact from these, and more, examples. These are the people drawn to the quality of life that Grand County offers, but that draw their income from outside the area. In this section, we’ll look at the significance of these additional economic impacts  resulting from the outdoor recreation assets in Grand County. </a:t>
            </a:r>
          </a:p>
        </p:txBody>
      </p:sp>
      <p:sp>
        <p:nvSpPr>
          <p:cNvPr id="6" name="Title 1">
            <a:extLst>
              <a:ext uri="{FF2B5EF4-FFF2-40B4-BE49-F238E27FC236}">
                <a16:creationId xmlns:a16="http://schemas.microsoft.com/office/drawing/2014/main" xmlns="" id="{6A58CA93-6A63-4E34-A6D5-47AFBC8554C6}"/>
              </a:ext>
            </a:extLst>
          </p:cNvPr>
          <p:cNvSpPr txBox="1">
            <a:spLocks/>
          </p:cNvSpPr>
          <p:nvPr/>
        </p:nvSpPr>
        <p:spPr>
          <a:xfrm>
            <a:off x="-1" y="591983"/>
            <a:ext cx="10850881" cy="831274"/>
          </a:xfrm>
          <a:prstGeom prst="rect">
            <a:avLst/>
          </a:prstGeom>
          <a:solidFill>
            <a:schemeClr val="accent3">
              <a:lumMod val="50000"/>
            </a:schemeClr>
          </a:solidFill>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a:lstStyle>
          <a:p>
            <a:r>
              <a:rPr lang="en-US" sz="3600" dirty="0">
                <a:solidFill>
                  <a:schemeClr val="bg1"/>
                </a:solidFill>
              </a:rPr>
              <a:t>  Additional Economic Impacts</a:t>
            </a:r>
            <a:endParaRPr lang="en-US" sz="3200" dirty="0">
              <a:solidFill>
                <a:schemeClr val="bg1"/>
              </a:solidFill>
            </a:endParaRPr>
          </a:p>
        </p:txBody>
      </p:sp>
      <p:sp>
        <p:nvSpPr>
          <p:cNvPr id="2" name="Slide Number Placeholder 1">
            <a:extLst>
              <a:ext uri="{FF2B5EF4-FFF2-40B4-BE49-F238E27FC236}">
                <a16:creationId xmlns:a16="http://schemas.microsoft.com/office/drawing/2014/main" xmlns="" id="{00615605-D8FD-44CF-9F48-C7ACD4293EFC}"/>
              </a:ext>
            </a:extLst>
          </p:cNvPr>
          <p:cNvSpPr>
            <a:spLocks noGrp="1"/>
          </p:cNvSpPr>
          <p:nvPr>
            <p:ph type="sldNum" sz="quarter" idx="12"/>
          </p:nvPr>
        </p:nvSpPr>
        <p:spPr/>
        <p:txBody>
          <a:bodyPr/>
          <a:lstStyle/>
          <a:p>
            <a:fld id="{CA8D9AD5-F248-4919-864A-CFD76CC027D6}" type="slidenum">
              <a:rPr lang="en-US" smtClean="0"/>
              <a:t>32</a:t>
            </a:fld>
            <a:endParaRPr lang="en-US" dirty="0"/>
          </a:p>
        </p:txBody>
      </p:sp>
      <p:sp>
        <p:nvSpPr>
          <p:cNvPr id="3" name="Footer Placeholder 2">
            <a:extLst>
              <a:ext uri="{FF2B5EF4-FFF2-40B4-BE49-F238E27FC236}">
                <a16:creationId xmlns:a16="http://schemas.microsoft.com/office/drawing/2014/main" xmlns="" id="{2FA7B730-480A-46F6-9F99-3A82BD21BB57}"/>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51120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xmlns="" id="{B78FCBB7-66F4-4A8B-B74F-98530F82E277}"/>
              </a:ext>
            </a:extLst>
          </p:cNvPr>
          <p:cNvSpPr>
            <a:spLocks noGrp="1"/>
          </p:cNvSpPr>
          <p:nvPr>
            <p:ph type="title"/>
          </p:nvPr>
        </p:nvSpPr>
        <p:spPr>
          <a:xfrm>
            <a:off x="0" y="467360"/>
            <a:ext cx="7347915" cy="729656"/>
          </a:xfrm>
          <a:solidFill>
            <a:schemeClr val="tx2"/>
          </a:solidFill>
        </p:spPr>
        <p:txBody>
          <a:bodyPr anchor="ctr" anchorCtr="0"/>
          <a:lstStyle/>
          <a:p>
            <a:r>
              <a:rPr lang="en-US" dirty="0">
                <a:solidFill>
                  <a:schemeClr val="bg1"/>
                </a:solidFill>
              </a:rPr>
              <a:t>Outdoor Recreation Industry</a:t>
            </a:r>
          </a:p>
        </p:txBody>
      </p:sp>
      <p:sp>
        <p:nvSpPr>
          <p:cNvPr id="10" name="Content Placeholder 9">
            <a:extLst>
              <a:ext uri="{FF2B5EF4-FFF2-40B4-BE49-F238E27FC236}">
                <a16:creationId xmlns:a16="http://schemas.microsoft.com/office/drawing/2014/main" xmlns="" id="{8EE5E99B-2161-4E50-B60D-CE4541F2088C}"/>
              </a:ext>
            </a:extLst>
          </p:cNvPr>
          <p:cNvSpPr>
            <a:spLocks noGrp="1"/>
          </p:cNvSpPr>
          <p:nvPr>
            <p:ph sz="half" idx="2"/>
          </p:nvPr>
        </p:nvSpPr>
        <p:spPr>
          <a:xfrm>
            <a:off x="663646" y="1843783"/>
            <a:ext cx="4056274" cy="4123944"/>
          </a:xfrm>
        </p:spPr>
        <p:txBody>
          <a:bodyPr>
            <a:normAutofit fontScale="77500" lnSpcReduction="20000"/>
          </a:bodyPr>
          <a:lstStyle/>
          <a:p>
            <a:pPr marL="45720" indent="0">
              <a:buNone/>
            </a:pPr>
            <a:r>
              <a:rPr lang="en-US" dirty="0"/>
              <a:t>Data from the Bureau of Economic Analysis shows the significance of the outdoor recreation industry. </a:t>
            </a:r>
          </a:p>
          <a:p>
            <a:pPr marL="45720" indent="0">
              <a:buNone/>
            </a:pPr>
            <a:r>
              <a:rPr lang="en-US" dirty="0"/>
              <a:t>Industries we think of as major economic contributors to the US economy often see a fraction of the consumer spending as the outdoor industry. </a:t>
            </a:r>
          </a:p>
          <a:p>
            <a:pPr marL="45720" indent="0">
              <a:buNone/>
            </a:pPr>
            <a:r>
              <a:rPr lang="en-US" dirty="0"/>
              <a:t>The jobs created in Colorado by this sector is ‘nearly four times’ that of the oil &amp; gas and mining combined. </a:t>
            </a:r>
          </a:p>
          <a:p>
            <a:pPr marL="45720" indent="0">
              <a:buNone/>
            </a:pPr>
            <a:r>
              <a:rPr lang="en-US" dirty="0"/>
              <a:t>The segmented and small-business aspect of outdoor recreation resulting in less lobbying and advertising power than more organized and better funded groups like the automobile or pharmaceutical industries. </a:t>
            </a:r>
          </a:p>
          <a:p>
            <a:pPr marL="45720" indent="0">
              <a:buNone/>
            </a:pPr>
            <a:r>
              <a:rPr lang="en-US" dirty="0"/>
              <a:t>Given this reality within the US and Colorado, where does Grand County stand? </a:t>
            </a:r>
          </a:p>
        </p:txBody>
      </p:sp>
      <p:sp>
        <p:nvSpPr>
          <p:cNvPr id="6" name="Footer Placeholder 5">
            <a:extLst>
              <a:ext uri="{FF2B5EF4-FFF2-40B4-BE49-F238E27FC236}">
                <a16:creationId xmlns:a16="http://schemas.microsoft.com/office/drawing/2014/main" xmlns="" id="{99C4B449-66A5-418C-BDE6-7DE1DF7936F7}"/>
              </a:ext>
            </a:extLst>
          </p:cNvPr>
          <p:cNvSpPr>
            <a:spLocks noGrp="1"/>
          </p:cNvSpPr>
          <p:nvPr>
            <p:ph type="ftr" sz="quarter" idx="11"/>
          </p:nvPr>
        </p:nvSpPr>
        <p:spPr/>
        <p:txBody>
          <a:bodyPr/>
          <a:lstStyle/>
          <a:p>
            <a:r>
              <a:rPr lang="en-US" dirty="0"/>
              <a:t>Summit Economics, LLC</a:t>
            </a:r>
          </a:p>
        </p:txBody>
      </p:sp>
      <p:sp>
        <p:nvSpPr>
          <p:cNvPr id="4" name="Slide Number Placeholder 3">
            <a:extLst>
              <a:ext uri="{FF2B5EF4-FFF2-40B4-BE49-F238E27FC236}">
                <a16:creationId xmlns:a16="http://schemas.microsoft.com/office/drawing/2014/main" xmlns="" id="{EA66C3E1-33B7-4F7A-829B-96559B21C6B4}"/>
              </a:ext>
            </a:extLst>
          </p:cNvPr>
          <p:cNvSpPr>
            <a:spLocks noGrp="1"/>
          </p:cNvSpPr>
          <p:nvPr>
            <p:ph type="sldNum" sz="quarter" idx="12"/>
          </p:nvPr>
        </p:nvSpPr>
        <p:spPr/>
        <p:txBody>
          <a:bodyPr/>
          <a:lstStyle/>
          <a:p>
            <a:fld id="{CA8D9AD5-F248-4919-864A-CFD76CC027D6}" type="slidenum">
              <a:rPr lang="en-US" smtClean="0"/>
              <a:pPr/>
              <a:t>33</a:t>
            </a:fld>
            <a:endParaRPr lang="en-US" dirty="0"/>
          </a:p>
        </p:txBody>
      </p:sp>
      <p:pic>
        <p:nvPicPr>
          <p:cNvPr id="8" name="Picture 7">
            <a:extLst>
              <a:ext uri="{FF2B5EF4-FFF2-40B4-BE49-F238E27FC236}">
                <a16:creationId xmlns:a16="http://schemas.microsoft.com/office/drawing/2014/main" xmlns="" id="{E6CCBBE5-4567-48FB-BDFF-BFC1A6928A9E}"/>
              </a:ext>
            </a:extLst>
          </p:cNvPr>
          <p:cNvPicPr>
            <a:picLocks noChangeAspect="1"/>
          </p:cNvPicPr>
          <p:nvPr/>
        </p:nvPicPr>
        <p:blipFill>
          <a:blip r:embed="rId2"/>
          <a:stretch>
            <a:fillRect/>
          </a:stretch>
        </p:blipFill>
        <p:spPr>
          <a:xfrm>
            <a:off x="4913497" y="1330458"/>
            <a:ext cx="4626870" cy="4770711"/>
          </a:xfrm>
          <a:prstGeom prst="rect">
            <a:avLst/>
          </a:prstGeom>
        </p:spPr>
      </p:pic>
      <p:pic>
        <p:nvPicPr>
          <p:cNvPr id="5" name="Content Placeholder 4">
            <a:extLst>
              <a:ext uri="{FF2B5EF4-FFF2-40B4-BE49-F238E27FC236}">
                <a16:creationId xmlns:a16="http://schemas.microsoft.com/office/drawing/2014/main" xmlns="" id="{8EF7B946-B97C-4496-B63B-16D5D81D3EB7}"/>
              </a:ext>
            </a:extLst>
          </p:cNvPr>
          <p:cNvPicPr>
            <a:picLocks noGrp="1" noChangeAspect="1"/>
          </p:cNvPicPr>
          <p:nvPr>
            <p:ph sz="half" idx="1"/>
          </p:nvPr>
        </p:nvPicPr>
        <p:blipFill>
          <a:blip r:embed="rId3"/>
          <a:stretch>
            <a:fillRect/>
          </a:stretch>
        </p:blipFill>
        <p:spPr>
          <a:xfrm>
            <a:off x="9822180" y="1414462"/>
            <a:ext cx="2057400" cy="4029075"/>
          </a:xfrm>
          <a:prstGeom prst="rect">
            <a:avLst/>
          </a:prstGeom>
        </p:spPr>
      </p:pic>
      <p:sp>
        <p:nvSpPr>
          <p:cNvPr id="13" name="TextBox 12">
            <a:extLst>
              <a:ext uri="{FF2B5EF4-FFF2-40B4-BE49-F238E27FC236}">
                <a16:creationId xmlns:a16="http://schemas.microsoft.com/office/drawing/2014/main" xmlns="" id="{FA5B3F3F-B6FE-4A1E-8E07-C9A351A51252}"/>
              </a:ext>
            </a:extLst>
          </p:cNvPr>
          <p:cNvSpPr txBox="1"/>
          <p:nvPr/>
        </p:nvSpPr>
        <p:spPr>
          <a:xfrm>
            <a:off x="7347915" y="6282047"/>
            <a:ext cx="4384905" cy="261610"/>
          </a:xfrm>
          <a:prstGeom prst="rect">
            <a:avLst/>
          </a:prstGeom>
          <a:noFill/>
        </p:spPr>
        <p:txBody>
          <a:bodyPr wrap="square" rtlCol="0">
            <a:spAutoFit/>
          </a:bodyPr>
          <a:lstStyle/>
          <a:p>
            <a:r>
              <a:rPr lang="en-US" sz="1100" dirty="0"/>
              <a:t>Outdoor Industry Association, 2019</a:t>
            </a:r>
          </a:p>
        </p:txBody>
      </p:sp>
    </p:spTree>
    <p:extLst>
      <p:ext uri="{BB962C8B-B14F-4D97-AF65-F5344CB8AC3E}">
        <p14:creationId xmlns:p14="http://schemas.microsoft.com/office/powerpoint/2010/main" val="97278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581262"/>
            <a:ext cx="3725178" cy="934801"/>
          </a:xfrm>
        </p:spPr>
        <p:txBody>
          <a:bodyPr anchor="b">
            <a:noAutofit/>
          </a:bodyPr>
          <a:lstStyle/>
          <a:p>
            <a:r>
              <a:rPr lang="en-US" sz="2800" dirty="0"/>
              <a:t>Tourism and the Grand County Economy</a:t>
            </a:r>
          </a:p>
        </p:txBody>
      </p:sp>
      <p:sp>
        <p:nvSpPr>
          <p:cNvPr id="12" name="Text Placeholder 2">
            <a:extLst>
              <a:ext uri="{FF2B5EF4-FFF2-40B4-BE49-F238E27FC236}">
                <a16:creationId xmlns:a16="http://schemas.microsoft.com/office/drawing/2014/main" xmlns="" id="{8A72D486-2F42-42D9-A5D2-80869433C179}"/>
              </a:ext>
            </a:extLst>
          </p:cNvPr>
          <p:cNvSpPr>
            <a:spLocks noGrp="1"/>
          </p:cNvSpPr>
          <p:nvPr>
            <p:ph type="body" sz="half" idx="2"/>
          </p:nvPr>
        </p:nvSpPr>
        <p:spPr>
          <a:xfrm>
            <a:off x="281354" y="1702927"/>
            <a:ext cx="4110024" cy="4662248"/>
          </a:xfrm>
        </p:spPr>
        <p:txBody>
          <a:bodyPr>
            <a:normAutofit fontScale="92500" lnSpcReduction="20000"/>
          </a:bodyPr>
          <a:lstStyle/>
          <a:p>
            <a:r>
              <a:rPr lang="en-US" sz="1400" dirty="0"/>
              <a:t>A report by the Colorado Department of Local Affairs to Grand County showed the  tourism industry directly accounted for just over 59% of the County’s base industry (industry that brings outside dollars into the local economy) in 2018. </a:t>
            </a:r>
          </a:p>
          <a:p>
            <a:r>
              <a:rPr lang="en-US" sz="1400" dirty="0"/>
              <a:t>This number is very much in alignment with the 61% conclusion identified in the economic impact description, using a very different approach, enhancing the confidence in the findings. </a:t>
            </a:r>
          </a:p>
          <a:p>
            <a:r>
              <a:rPr lang="en-US" sz="1400" dirty="0"/>
              <a:t>Additionally, let’s look at other ways the natural assets in Grand County impact the overall economy. For example, retirees account for 7.5% of the economy. What portion of that is due to retirees moving to Grand County to be closer to the outdoor recreation and natural beauty offered by Grand County?  What about the commuters, who account for 2.6% of the economy? How many endure a long drive to Golden, Boulder, or Denver in order to live in Grand County, instead of living closer to work and only heading to the mountains on weekends? There are those whose work allows them to work from anywhere with an internet access, and they chose to work in Grand County because of the recreational opportunities and/or natural beauty of the area. </a:t>
            </a:r>
          </a:p>
          <a:p>
            <a:r>
              <a:rPr lang="en-US" sz="1400" dirty="0"/>
              <a:t>All of these bring inflows of capital into Grand County and can be, to some degree, attributed to Grand County’s outdoor recreation and natural assets attracting people to the area when they could choose to live elsewhere. </a:t>
            </a:r>
          </a:p>
          <a:p>
            <a:endParaRPr lang="en-US" sz="1400" dirty="0"/>
          </a:p>
        </p:txBody>
      </p:sp>
      <p:graphicFrame>
        <p:nvGraphicFramePr>
          <p:cNvPr id="7" name="Content Placeholder 6">
            <a:extLst>
              <a:ext uri="{FF2B5EF4-FFF2-40B4-BE49-F238E27FC236}">
                <a16:creationId xmlns:a16="http://schemas.microsoft.com/office/drawing/2014/main" xmlns="" id="{29F8A114-FEAD-4739-BF5A-FA04728BA561}"/>
              </a:ext>
            </a:extLst>
          </p:cNvPr>
          <p:cNvGraphicFramePr>
            <a:graphicFrameLocks/>
          </p:cNvGraphicFramePr>
          <p:nvPr>
            <p:extLst>
              <p:ext uri="{D42A27DB-BD31-4B8C-83A1-F6EECF244321}">
                <p14:modId xmlns:p14="http://schemas.microsoft.com/office/powerpoint/2010/main" val="1307518736"/>
              </p:ext>
            </p:extLst>
          </p:nvPr>
        </p:nvGraphicFramePr>
        <p:xfrm>
          <a:off x="5345722" y="-1"/>
          <a:ext cx="6846278" cy="662643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D7BDC62B-5BDF-44DC-AD5E-0F965173B0E7}"/>
              </a:ext>
            </a:extLst>
          </p:cNvPr>
          <p:cNvSpPr>
            <a:spLocks noGrp="1"/>
          </p:cNvSpPr>
          <p:nvPr>
            <p:ph type="sldNum" sz="quarter" idx="12"/>
          </p:nvPr>
        </p:nvSpPr>
        <p:spPr/>
        <p:txBody>
          <a:bodyPr/>
          <a:lstStyle/>
          <a:p>
            <a:fld id="{CA8D9AD5-F248-4919-864A-CFD76CC027D6}" type="slidenum">
              <a:rPr lang="en-US" smtClean="0"/>
              <a:t>34</a:t>
            </a:fld>
            <a:endParaRPr lang="en-US" dirty="0"/>
          </a:p>
        </p:txBody>
      </p:sp>
      <p:sp>
        <p:nvSpPr>
          <p:cNvPr id="4" name="Footer Placeholder 3">
            <a:extLst>
              <a:ext uri="{FF2B5EF4-FFF2-40B4-BE49-F238E27FC236}">
                <a16:creationId xmlns:a16="http://schemas.microsoft.com/office/drawing/2014/main" xmlns="" id="{82DDF93B-0624-4965-A552-C0D3D7901BF8}"/>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85739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492825"/>
            <a:ext cx="3725178" cy="934801"/>
          </a:xfrm>
        </p:spPr>
        <p:txBody>
          <a:bodyPr anchor="b">
            <a:noAutofit/>
          </a:bodyPr>
          <a:lstStyle/>
          <a:p>
            <a:r>
              <a:rPr lang="en-US" sz="2800" dirty="0"/>
              <a:t>Tourism and the Grand County Economy</a:t>
            </a:r>
          </a:p>
        </p:txBody>
      </p:sp>
      <p:sp>
        <p:nvSpPr>
          <p:cNvPr id="12" name="Text Placeholder 2">
            <a:extLst>
              <a:ext uri="{FF2B5EF4-FFF2-40B4-BE49-F238E27FC236}">
                <a16:creationId xmlns:a16="http://schemas.microsoft.com/office/drawing/2014/main" xmlns="" id="{8A72D486-2F42-42D9-A5D2-80869433C179}"/>
              </a:ext>
            </a:extLst>
          </p:cNvPr>
          <p:cNvSpPr>
            <a:spLocks noGrp="1"/>
          </p:cNvSpPr>
          <p:nvPr>
            <p:ph type="body" sz="half" idx="2"/>
          </p:nvPr>
        </p:nvSpPr>
        <p:spPr>
          <a:xfrm>
            <a:off x="281354" y="1702927"/>
            <a:ext cx="4110024" cy="4662248"/>
          </a:xfrm>
        </p:spPr>
        <p:txBody>
          <a:bodyPr>
            <a:normAutofit lnSpcReduction="10000"/>
          </a:bodyPr>
          <a:lstStyle/>
          <a:p>
            <a:r>
              <a:rPr lang="en-US" sz="1400" dirty="0"/>
              <a:t>Using the same graph from the previous page we focus in on the other sectors of the economy and review them to determine if some percentage of that sector can be accounted for by outdoor recreation.</a:t>
            </a:r>
          </a:p>
          <a:p>
            <a:r>
              <a:rPr lang="en-US" sz="1400" dirty="0"/>
              <a:t>“Dividends, Interest, and Rent” refers to revenue sources for those found within the County and, as a “Base Industry” involves income coming from outside the county. </a:t>
            </a:r>
          </a:p>
          <a:p>
            <a:r>
              <a:rPr lang="en-US" sz="1400" dirty="0"/>
              <a:t>“Regional Services” comprise of the basic services a community needs in order to function (more on the next slide). </a:t>
            </a:r>
          </a:p>
          <a:p>
            <a:r>
              <a:rPr lang="en-US" sz="1400" dirty="0"/>
              <a:t>“Retirees” and “Transfer Payments” involve receiving income from outside of the county, whether though withdrawals on a retirement account, social security, or other sources. </a:t>
            </a:r>
          </a:p>
          <a:p>
            <a:r>
              <a:rPr lang="en-US" sz="1400" dirty="0"/>
              <a:t>“Commuters” work outside of the county but live and spending their income within the county.</a:t>
            </a:r>
          </a:p>
          <a:p>
            <a:r>
              <a:rPr lang="en-US" sz="1400" dirty="0"/>
              <a:t>Each of these sectors is in some way contributed to by those who live in Grand County because of the outdoor assets of the area. The question is how much.  </a:t>
            </a:r>
          </a:p>
          <a:p>
            <a:endParaRPr lang="en-US" sz="1400" dirty="0"/>
          </a:p>
        </p:txBody>
      </p:sp>
      <p:graphicFrame>
        <p:nvGraphicFramePr>
          <p:cNvPr id="7" name="Content Placeholder 6">
            <a:extLst>
              <a:ext uri="{FF2B5EF4-FFF2-40B4-BE49-F238E27FC236}">
                <a16:creationId xmlns:a16="http://schemas.microsoft.com/office/drawing/2014/main" xmlns="" id="{29F8A114-FEAD-4739-BF5A-FA04728BA561}"/>
              </a:ext>
            </a:extLst>
          </p:cNvPr>
          <p:cNvGraphicFramePr>
            <a:graphicFrameLocks/>
          </p:cNvGraphicFramePr>
          <p:nvPr>
            <p:extLst>
              <p:ext uri="{D42A27DB-BD31-4B8C-83A1-F6EECF244321}">
                <p14:modId xmlns:p14="http://schemas.microsoft.com/office/powerpoint/2010/main" val="287109257"/>
              </p:ext>
            </p:extLst>
          </p:nvPr>
        </p:nvGraphicFramePr>
        <p:xfrm>
          <a:off x="5345722" y="-1"/>
          <a:ext cx="6846278" cy="662643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xmlns="" id="{FBC9AAEE-F0AD-4B18-A5AE-8C19E11D6FF1}"/>
              </a:ext>
            </a:extLst>
          </p:cNvPr>
          <p:cNvSpPr>
            <a:spLocks noGrp="1"/>
          </p:cNvSpPr>
          <p:nvPr>
            <p:ph type="sldNum" sz="quarter" idx="12"/>
          </p:nvPr>
        </p:nvSpPr>
        <p:spPr/>
        <p:txBody>
          <a:bodyPr/>
          <a:lstStyle/>
          <a:p>
            <a:fld id="{CA8D9AD5-F248-4919-864A-CFD76CC027D6}" type="slidenum">
              <a:rPr lang="en-US" smtClean="0"/>
              <a:t>35</a:t>
            </a:fld>
            <a:endParaRPr lang="en-US" dirty="0"/>
          </a:p>
        </p:txBody>
      </p:sp>
      <p:sp>
        <p:nvSpPr>
          <p:cNvPr id="4" name="Footer Placeholder 3">
            <a:extLst>
              <a:ext uri="{FF2B5EF4-FFF2-40B4-BE49-F238E27FC236}">
                <a16:creationId xmlns:a16="http://schemas.microsoft.com/office/drawing/2014/main" xmlns="" id="{433C8BA6-9302-482D-8BA6-FB96AC145568}"/>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78493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B21AF766-399F-4037-9C50-4F24ABA47480}"/>
              </a:ext>
            </a:extLst>
          </p:cNvPr>
          <p:cNvSpPr>
            <a:spLocks noGrp="1"/>
          </p:cNvSpPr>
          <p:nvPr>
            <p:ph type="title"/>
          </p:nvPr>
        </p:nvSpPr>
        <p:spPr>
          <a:xfrm>
            <a:off x="395111" y="499968"/>
            <a:ext cx="3819701" cy="809543"/>
          </a:xfrm>
        </p:spPr>
        <p:txBody>
          <a:bodyPr/>
          <a:lstStyle/>
          <a:p>
            <a:r>
              <a:rPr lang="en-US" dirty="0"/>
              <a:t>Validating Findings</a:t>
            </a:r>
          </a:p>
        </p:txBody>
      </p:sp>
      <p:pic>
        <p:nvPicPr>
          <p:cNvPr id="6" name="Content Placeholder 5">
            <a:extLst>
              <a:ext uri="{FF2B5EF4-FFF2-40B4-BE49-F238E27FC236}">
                <a16:creationId xmlns:a16="http://schemas.microsoft.com/office/drawing/2014/main" xmlns="" id="{35945617-D102-40F6-B46F-FCA4C7EEF04C}"/>
              </a:ext>
            </a:extLst>
          </p:cNvPr>
          <p:cNvPicPr>
            <a:picLocks noGrp="1" noChangeAspect="1"/>
          </p:cNvPicPr>
          <p:nvPr>
            <p:ph idx="1"/>
          </p:nvPr>
        </p:nvPicPr>
        <p:blipFill>
          <a:blip r:embed="rId2"/>
          <a:stretch>
            <a:fillRect/>
          </a:stretch>
        </p:blipFill>
        <p:spPr>
          <a:xfrm>
            <a:off x="4872858" y="0"/>
            <a:ext cx="7319142" cy="6858000"/>
          </a:xfrm>
          <a:noFill/>
        </p:spPr>
      </p:pic>
      <p:sp>
        <p:nvSpPr>
          <p:cNvPr id="4" name="Text Placeholder 2">
            <a:extLst>
              <a:ext uri="{FF2B5EF4-FFF2-40B4-BE49-F238E27FC236}">
                <a16:creationId xmlns:a16="http://schemas.microsoft.com/office/drawing/2014/main" xmlns="" id="{DB23F267-D3AD-49C1-9D09-8771971101B2}"/>
              </a:ext>
            </a:extLst>
          </p:cNvPr>
          <p:cNvSpPr>
            <a:spLocks noGrp="1"/>
          </p:cNvSpPr>
          <p:nvPr>
            <p:ph type="body" sz="half" idx="2"/>
          </p:nvPr>
        </p:nvSpPr>
        <p:spPr>
          <a:xfrm>
            <a:off x="395111" y="1851377"/>
            <a:ext cx="3819701" cy="4506655"/>
          </a:xfrm>
        </p:spPr>
        <p:txBody>
          <a:bodyPr>
            <a:normAutofit fontScale="92500" lnSpcReduction="10000"/>
          </a:bodyPr>
          <a:lstStyle/>
          <a:p>
            <a:r>
              <a:rPr lang="en-US" dirty="0"/>
              <a:t>The table seen here uses data from the Colorado State Demography Office, reflecting the same information from the previous chart, but for 2019. </a:t>
            </a:r>
          </a:p>
          <a:p>
            <a:r>
              <a:rPr lang="en-US" dirty="0"/>
              <a:t>Summit, prior to running the economic impact model outlined in the previous section, used these numbers to make some assumptions to test the output of the model. </a:t>
            </a:r>
          </a:p>
          <a:p>
            <a:r>
              <a:rPr lang="en-US" dirty="0"/>
              <a:t>Given the assumptions, the percent of the workforce attributed to tourism was identical to the output of the economic impact model, concluding that </a:t>
            </a:r>
            <a:r>
              <a:rPr lang="en-US" b="1" dirty="0"/>
              <a:t>61% of the workforce in Grand County is employed because of outdoor recreation tourism. </a:t>
            </a:r>
          </a:p>
          <a:p>
            <a:r>
              <a:rPr lang="en-US" dirty="0"/>
              <a:t>Using the same methodology, to determine the additional contribution of outdoor recreation, from the sectors outside of tourism, the conclusion was reached that approximately, </a:t>
            </a:r>
            <a:r>
              <a:rPr lang="en-US" sz="1700" b="1" i="1" dirty="0"/>
              <a:t>78% of Grand County’s economy is dependent upon the county’s outdoor recreation assets. </a:t>
            </a:r>
            <a:endParaRPr lang="en-US" i="1" dirty="0"/>
          </a:p>
        </p:txBody>
      </p:sp>
      <p:sp>
        <p:nvSpPr>
          <p:cNvPr id="2" name="Slide Number Placeholder 1">
            <a:extLst>
              <a:ext uri="{FF2B5EF4-FFF2-40B4-BE49-F238E27FC236}">
                <a16:creationId xmlns:a16="http://schemas.microsoft.com/office/drawing/2014/main" xmlns="" id="{976C2A5D-D231-4F80-A6A3-7FF7025028BF}"/>
              </a:ext>
            </a:extLst>
          </p:cNvPr>
          <p:cNvSpPr>
            <a:spLocks noGrp="1"/>
          </p:cNvSpPr>
          <p:nvPr>
            <p:ph type="sldNum" sz="quarter" idx="12"/>
          </p:nvPr>
        </p:nvSpPr>
        <p:spPr/>
        <p:txBody>
          <a:bodyPr/>
          <a:lstStyle/>
          <a:p>
            <a:fld id="{CA8D9AD5-F248-4919-864A-CFD76CC027D6}" type="slidenum">
              <a:rPr lang="en-US" smtClean="0"/>
              <a:pPr/>
              <a:t>36</a:t>
            </a:fld>
            <a:endParaRPr lang="en-US" dirty="0"/>
          </a:p>
        </p:txBody>
      </p:sp>
      <p:sp>
        <p:nvSpPr>
          <p:cNvPr id="3" name="Footer Placeholder 2">
            <a:extLst>
              <a:ext uri="{FF2B5EF4-FFF2-40B4-BE49-F238E27FC236}">
                <a16:creationId xmlns:a16="http://schemas.microsoft.com/office/drawing/2014/main" xmlns="" id="{A79A6F5D-9B63-4FD7-BF7E-323BE6F4C73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70602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 y="338773"/>
            <a:ext cx="10850881" cy="875665"/>
          </a:xfrm>
          <a:solidFill>
            <a:schemeClr val="accent3">
              <a:lumMod val="50000"/>
            </a:schemeClr>
          </a:solidFill>
        </p:spPr>
        <p:txBody>
          <a:bodyPr anchor="ctr">
            <a:normAutofit/>
          </a:bodyPr>
          <a:lstStyle/>
          <a:p>
            <a:r>
              <a:rPr lang="en-US" sz="3600" dirty="0">
                <a:solidFill>
                  <a:schemeClr val="bg1"/>
                </a:solidFill>
              </a:rPr>
              <a:t>  Fiscal Impacts of Outdoor Recreation in Grand County</a:t>
            </a:r>
            <a:endParaRPr lang="en-US" sz="32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3" name="Footer Placeholder 2">
            <a:extLst>
              <a:ext uri="{FF2B5EF4-FFF2-40B4-BE49-F238E27FC236}">
                <a16:creationId xmlns:a16="http://schemas.microsoft.com/office/drawing/2014/main" xmlns="" id="{577F39BF-B8E2-4C13-8A46-F7FED44909CE}"/>
              </a:ext>
            </a:extLst>
          </p:cNvPr>
          <p:cNvSpPr>
            <a:spLocks noGrp="1"/>
          </p:cNvSpPr>
          <p:nvPr>
            <p:ph type="ftr" sz="quarter" idx="11"/>
          </p:nvPr>
        </p:nvSpPr>
        <p:spPr/>
        <p:txBody>
          <a:bodyPr/>
          <a:lstStyle/>
          <a:p>
            <a:r>
              <a:rPr lang="en-US"/>
              <a:t>Summit Economics, LLC</a:t>
            </a:r>
            <a:endParaRPr lang="en-US" dirty="0"/>
          </a:p>
        </p:txBody>
      </p:sp>
      <p:pic>
        <p:nvPicPr>
          <p:cNvPr id="1030" name="Picture 6">
            <a:extLst>
              <a:ext uri="{FF2B5EF4-FFF2-40B4-BE49-F238E27FC236}">
                <a16:creationId xmlns:a16="http://schemas.microsoft.com/office/drawing/2014/main" xmlns="" id="{B204C412-C127-484E-9FD0-9B1F8E472E7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1850716"/>
            <a:ext cx="6191250" cy="412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1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5D093007-37CD-44F2-BAD3-5EBA9692FAAE}"/>
              </a:ext>
            </a:extLst>
          </p:cNvPr>
          <p:cNvSpPr>
            <a:spLocks noGrp="1"/>
          </p:cNvSpPr>
          <p:nvPr>
            <p:ph type="title"/>
          </p:nvPr>
        </p:nvSpPr>
        <p:spPr>
          <a:xfrm>
            <a:off x="8218635" y="320408"/>
            <a:ext cx="3200400" cy="926501"/>
          </a:xfrm>
        </p:spPr>
        <p:txBody>
          <a:bodyPr>
            <a:normAutofit fontScale="90000"/>
          </a:bodyPr>
          <a:lstStyle/>
          <a:p>
            <a:r>
              <a:rPr lang="en-US" dirty="0"/>
              <a:t>Grand County Sales Tax</a:t>
            </a:r>
          </a:p>
        </p:txBody>
      </p:sp>
      <p:sp>
        <p:nvSpPr>
          <p:cNvPr id="13" name="Text Placeholder 3">
            <a:extLst>
              <a:ext uri="{FF2B5EF4-FFF2-40B4-BE49-F238E27FC236}">
                <a16:creationId xmlns:a16="http://schemas.microsoft.com/office/drawing/2014/main" xmlns="" id="{90F377D8-5E7C-4A0B-8156-F865261E607F}"/>
              </a:ext>
            </a:extLst>
          </p:cNvPr>
          <p:cNvSpPr>
            <a:spLocks noGrp="1"/>
          </p:cNvSpPr>
          <p:nvPr>
            <p:ph type="body" sz="half" idx="2"/>
          </p:nvPr>
        </p:nvSpPr>
        <p:spPr>
          <a:xfrm>
            <a:off x="7908966" y="1668662"/>
            <a:ext cx="3752603" cy="4868930"/>
          </a:xfrm>
        </p:spPr>
        <p:txBody>
          <a:bodyPr>
            <a:normAutofit fontScale="92500" lnSpcReduction="20000"/>
          </a:bodyPr>
          <a:lstStyle/>
          <a:p>
            <a:r>
              <a:rPr lang="en-US" dirty="0"/>
              <a:t>Of the $5.7M sale tax revenue received by the county in 2019, an estimated $4.2M was as a result of Grand County’s outdoor recreation assets. This accounts for </a:t>
            </a:r>
            <a:r>
              <a:rPr lang="en-US" sz="1700" b="1" i="1" dirty="0"/>
              <a:t>73.4% of Grand County’s sales tax receipts. </a:t>
            </a:r>
            <a:endParaRPr lang="en-US" b="1" i="1" dirty="0"/>
          </a:p>
          <a:p>
            <a:r>
              <a:rPr lang="en-US" dirty="0"/>
              <a:t>The County collects a sales tax of 1.0% and since 2017 has collected an additional 0.3% for the ‘Open Lands, Rivers, and Trails Fund’. </a:t>
            </a:r>
          </a:p>
          <a:p>
            <a:r>
              <a:rPr lang="en-US" dirty="0"/>
              <a:t>These taxes have seen an </a:t>
            </a:r>
            <a:r>
              <a:rPr lang="en-US" sz="1700" b="1" i="1" dirty="0"/>
              <a:t>annual growth rate greater than 10%</a:t>
            </a:r>
            <a:r>
              <a:rPr lang="en-US" sz="1700" dirty="0"/>
              <a:t>, </a:t>
            </a:r>
            <a:r>
              <a:rPr lang="en-US" dirty="0"/>
              <a:t>over the past five years. This greatly exceeds the population growth in the county and appears to be driven by outdoor recreation tourism, including second-home owners. </a:t>
            </a:r>
          </a:p>
          <a:p>
            <a:r>
              <a:rPr lang="en-US" dirty="0"/>
              <a:t>In 2020, </a:t>
            </a:r>
            <a:r>
              <a:rPr lang="en-US" sz="1700" b="1" i="1" dirty="0"/>
              <a:t>despite COVID-19, this trend has continued</a:t>
            </a:r>
            <a:r>
              <a:rPr lang="en-US" dirty="0"/>
              <a:t>, as the county saw a </a:t>
            </a:r>
            <a:r>
              <a:rPr lang="en-US" sz="1700" b="1" i="1" dirty="0"/>
              <a:t>record number of people engaging in outdoor recreation and record sales</a:t>
            </a:r>
            <a:r>
              <a:rPr lang="en-US" dirty="0"/>
              <a:t>. This was largely driven by those visiting trail areas, rivers, and reservoirs. These were the areas that quickly saw a rebound after the initial COVID-19 shut-downs, while lodging, resorts, and RMNP continued to lag last years visitation numbers until later in the summer. </a:t>
            </a:r>
          </a:p>
        </p:txBody>
      </p:sp>
      <p:graphicFrame>
        <p:nvGraphicFramePr>
          <p:cNvPr id="8" name="Content Placeholder 2" descr="Clustered column chart showing the values of 3 series for 4 categories">
            <a:extLst>
              <a:ext uri="{FF2B5EF4-FFF2-40B4-BE49-F238E27FC236}">
                <a16:creationId xmlns:a16="http://schemas.microsoft.com/office/drawing/2014/main" xmlns="" id="{99E022EB-5242-4D34-990B-8A8A207B25BE}"/>
              </a:ext>
            </a:extLst>
          </p:cNvPr>
          <p:cNvGraphicFramePr>
            <a:graphicFrameLocks noGrp="1"/>
          </p:cNvGraphicFramePr>
          <p:nvPr>
            <p:ph type="pic" idx="1"/>
            <p:extLst>
              <p:ext uri="{D42A27DB-BD31-4B8C-83A1-F6EECF244321}">
                <p14:modId xmlns:p14="http://schemas.microsoft.com/office/powerpoint/2010/main" val="1034259907"/>
              </p:ext>
            </p:extLst>
          </p:nvPr>
        </p:nvGraphicFramePr>
        <p:xfrm>
          <a:off x="0" y="0"/>
          <a:ext cx="7315199"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2" descr="Clustered column chart showing the values of 3 series for 4 categories">
            <a:extLst>
              <a:ext uri="{FF2B5EF4-FFF2-40B4-BE49-F238E27FC236}">
                <a16:creationId xmlns:a16="http://schemas.microsoft.com/office/drawing/2014/main" xmlns="" id="{D2DAE3C4-2879-4711-91DC-53AB0104E0EB}"/>
              </a:ext>
            </a:extLst>
          </p:cNvPr>
          <p:cNvGraphicFramePr>
            <a:graphicFrameLocks/>
          </p:cNvGraphicFramePr>
          <p:nvPr>
            <p:extLst>
              <p:ext uri="{D42A27DB-BD31-4B8C-83A1-F6EECF244321}">
                <p14:modId xmlns:p14="http://schemas.microsoft.com/office/powerpoint/2010/main" val="1763326258"/>
              </p:ext>
            </p:extLst>
          </p:nvPr>
        </p:nvGraphicFramePr>
        <p:xfrm>
          <a:off x="155448" y="237066"/>
          <a:ext cx="6922685" cy="62685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B1DED788-5231-4994-B0FF-E8F719602C49}"/>
              </a:ext>
            </a:extLst>
          </p:cNvPr>
          <p:cNvSpPr txBox="1"/>
          <p:nvPr/>
        </p:nvSpPr>
        <p:spPr>
          <a:xfrm>
            <a:off x="249382" y="6543304"/>
            <a:ext cx="2137558" cy="276999"/>
          </a:xfrm>
          <a:prstGeom prst="rect">
            <a:avLst/>
          </a:prstGeom>
          <a:noFill/>
        </p:spPr>
        <p:txBody>
          <a:bodyPr wrap="square" rtlCol="0">
            <a:spAutoFit/>
          </a:bodyPr>
          <a:lstStyle/>
          <a:p>
            <a:r>
              <a:rPr lang="en-US" sz="1200" dirty="0"/>
              <a:t>Grand County Finance</a:t>
            </a:r>
          </a:p>
        </p:txBody>
      </p:sp>
      <p:sp>
        <p:nvSpPr>
          <p:cNvPr id="3" name="Slide Number Placeholder 2">
            <a:extLst>
              <a:ext uri="{FF2B5EF4-FFF2-40B4-BE49-F238E27FC236}">
                <a16:creationId xmlns:a16="http://schemas.microsoft.com/office/drawing/2014/main" xmlns="" id="{BC0FE062-FE6F-4F5B-812F-42A0111BF97E}"/>
              </a:ext>
            </a:extLst>
          </p:cNvPr>
          <p:cNvSpPr>
            <a:spLocks noGrp="1"/>
          </p:cNvSpPr>
          <p:nvPr>
            <p:ph type="sldNum" sz="quarter" idx="12"/>
          </p:nvPr>
        </p:nvSpPr>
        <p:spPr/>
        <p:txBody>
          <a:bodyPr/>
          <a:lstStyle/>
          <a:p>
            <a:fld id="{CA8D9AD5-F248-4919-864A-CFD76CC027D6}" type="slidenum">
              <a:rPr lang="en-US" smtClean="0"/>
              <a:t>38</a:t>
            </a:fld>
            <a:endParaRPr lang="en-US" dirty="0"/>
          </a:p>
        </p:txBody>
      </p:sp>
      <p:sp>
        <p:nvSpPr>
          <p:cNvPr id="4" name="Footer Placeholder 3">
            <a:extLst>
              <a:ext uri="{FF2B5EF4-FFF2-40B4-BE49-F238E27FC236}">
                <a16:creationId xmlns:a16="http://schemas.microsoft.com/office/drawing/2014/main" xmlns="" id="{509A2A18-8E89-464B-80E1-CE402DE6A6E6}"/>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78413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5D093007-37CD-44F2-BAD3-5EBA9692FAAE}"/>
              </a:ext>
            </a:extLst>
          </p:cNvPr>
          <p:cNvSpPr>
            <a:spLocks noGrp="1"/>
          </p:cNvSpPr>
          <p:nvPr>
            <p:ph type="title"/>
          </p:nvPr>
        </p:nvSpPr>
        <p:spPr>
          <a:xfrm>
            <a:off x="8218635" y="320408"/>
            <a:ext cx="3200400" cy="926501"/>
          </a:xfrm>
        </p:spPr>
        <p:txBody>
          <a:bodyPr>
            <a:normAutofit fontScale="90000"/>
          </a:bodyPr>
          <a:lstStyle/>
          <a:p>
            <a:r>
              <a:rPr lang="en-US" dirty="0"/>
              <a:t>Grand County Lodging Tax</a:t>
            </a:r>
          </a:p>
        </p:txBody>
      </p:sp>
      <p:sp>
        <p:nvSpPr>
          <p:cNvPr id="13" name="Text Placeholder 3">
            <a:extLst>
              <a:ext uri="{FF2B5EF4-FFF2-40B4-BE49-F238E27FC236}">
                <a16:creationId xmlns:a16="http://schemas.microsoft.com/office/drawing/2014/main" xmlns="" id="{90F377D8-5E7C-4A0B-8156-F865261E607F}"/>
              </a:ext>
            </a:extLst>
          </p:cNvPr>
          <p:cNvSpPr>
            <a:spLocks noGrp="1"/>
          </p:cNvSpPr>
          <p:nvPr>
            <p:ph type="body" sz="half" idx="2"/>
          </p:nvPr>
        </p:nvSpPr>
        <p:spPr>
          <a:xfrm>
            <a:off x="7800622" y="1490133"/>
            <a:ext cx="3770489" cy="4786489"/>
          </a:xfrm>
        </p:spPr>
        <p:txBody>
          <a:bodyPr>
            <a:normAutofit/>
          </a:bodyPr>
          <a:lstStyle/>
          <a:p>
            <a:endParaRPr lang="en-US" sz="1800" dirty="0"/>
          </a:p>
          <a:p>
            <a:r>
              <a:rPr lang="en-US" sz="1800" dirty="0"/>
              <a:t>Grand County Lodging Tax receipts have been increasing, even at a greater rate than sales taxes. Over the past 5 years collections almost </a:t>
            </a:r>
            <a:r>
              <a:rPr lang="en-US" sz="1800" b="1" dirty="0"/>
              <a:t>doubling in 5 years</a:t>
            </a:r>
            <a:r>
              <a:rPr lang="en-US" sz="1800" dirty="0"/>
              <a:t>; a </a:t>
            </a:r>
            <a:r>
              <a:rPr lang="en-US" sz="1800" b="1" i="1" dirty="0"/>
              <a:t>compounded annual growth rate of 15%.</a:t>
            </a:r>
          </a:p>
          <a:p>
            <a:r>
              <a:rPr lang="en-US" sz="1800" dirty="0"/>
              <a:t>Lodging is </a:t>
            </a:r>
            <a:r>
              <a:rPr lang="en-US" sz="1800" b="1" i="1" dirty="0"/>
              <a:t>almost exclusively driven by tourism </a:t>
            </a:r>
            <a:r>
              <a:rPr lang="en-US" sz="1800" dirty="0"/>
              <a:t>in Grand County, and tourism is almost exclusively driven by outdoor recreation. </a:t>
            </a:r>
          </a:p>
          <a:p>
            <a:r>
              <a:rPr lang="en-US" sz="1800" dirty="0"/>
              <a:t>This, once again, shows how outdoor recreation is driving both the Grand County economy as well as the taxes collected by Grand County. </a:t>
            </a:r>
          </a:p>
        </p:txBody>
      </p:sp>
      <p:graphicFrame>
        <p:nvGraphicFramePr>
          <p:cNvPr id="8" name="Content Placeholder 2" descr="Clustered column chart showing the values of 3 series for 4 categories">
            <a:extLst>
              <a:ext uri="{FF2B5EF4-FFF2-40B4-BE49-F238E27FC236}">
                <a16:creationId xmlns:a16="http://schemas.microsoft.com/office/drawing/2014/main" xmlns="" id="{99E022EB-5242-4D34-990B-8A8A207B25BE}"/>
              </a:ext>
            </a:extLst>
          </p:cNvPr>
          <p:cNvGraphicFramePr>
            <a:graphicFrameLocks noGrp="1"/>
          </p:cNvGraphicFramePr>
          <p:nvPr>
            <p:ph type="pic" idx="1"/>
          </p:nvPr>
        </p:nvGraphicFramePr>
        <p:xfrm>
          <a:off x="0" y="0"/>
          <a:ext cx="73152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2" descr="Clustered column chart showing the values of 3 series for 4 categories">
            <a:extLst>
              <a:ext uri="{FF2B5EF4-FFF2-40B4-BE49-F238E27FC236}">
                <a16:creationId xmlns:a16="http://schemas.microsoft.com/office/drawing/2014/main" xmlns="" id="{D2DAE3C4-2879-4711-91DC-53AB0104E0EB}"/>
              </a:ext>
            </a:extLst>
          </p:cNvPr>
          <p:cNvGraphicFramePr>
            <a:graphicFrameLocks/>
          </p:cNvGraphicFramePr>
          <p:nvPr>
            <p:extLst>
              <p:ext uri="{D42A27DB-BD31-4B8C-83A1-F6EECF244321}">
                <p14:modId xmlns:p14="http://schemas.microsoft.com/office/powerpoint/2010/main" val="470523750"/>
              </p:ext>
            </p:extLst>
          </p:nvPr>
        </p:nvGraphicFramePr>
        <p:xfrm>
          <a:off x="249382" y="191910"/>
          <a:ext cx="6851329" cy="635139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AB731DE4-4606-45F0-AF76-38A206386B33}"/>
              </a:ext>
            </a:extLst>
          </p:cNvPr>
          <p:cNvSpPr txBox="1"/>
          <p:nvPr/>
        </p:nvSpPr>
        <p:spPr>
          <a:xfrm>
            <a:off x="249382" y="6543304"/>
            <a:ext cx="2137558" cy="276999"/>
          </a:xfrm>
          <a:prstGeom prst="rect">
            <a:avLst/>
          </a:prstGeom>
          <a:noFill/>
        </p:spPr>
        <p:txBody>
          <a:bodyPr wrap="square" rtlCol="0">
            <a:spAutoFit/>
          </a:bodyPr>
          <a:lstStyle/>
          <a:p>
            <a:r>
              <a:rPr lang="en-US" sz="1200" dirty="0"/>
              <a:t>Grand County Finance</a:t>
            </a:r>
          </a:p>
        </p:txBody>
      </p:sp>
      <p:sp>
        <p:nvSpPr>
          <p:cNvPr id="2" name="Slide Number Placeholder 1">
            <a:extLst>
              <a:ext uri="{FF2B5EF4-FFF2-40B4-BE49-F238E27FC236}">
                <a16:creationId xmlns:a16="http://schemas.microsoft.com/office/drawing/2014/main" xmlns="" id="{8D9F12C3-638D-4B2B-B0CC-10056715E410}"/>
              </a:ext>
            </a:extLst>
          </p:cNvPr>
          <p:cNvSpPr>
            <a:spLocks noGrp="1"/>
          </p:cNvSpPr>
          <p:nvPr>
            <p:ph type="sldNum" sz="quarter" idx="12"/>
          </p:nvPr>
        </p:nvSpPr>
        <p:spPr/>
        <p:txBody>
          <a:bodyPr/>
          <a:lstStyle/>
          <a:p>
            <a:fld id="{CA8D9AD5-F248-4919-864A-CFD76CC027D6}" type="slidenum">
              <a:rPr lang="en-US" smtClean="0"/>
              <a:t>39</a:t>
            </a:fld>
            <a:endParaRPr lang="en-US" dirty="0"/>
          </a:p>
        </p:txBody>
      </p:sp>
      <p:sp>
        <p:nvSpPr>
          <p:cNvPr id="3" name="Footer Placeholder 2">
            <a:extLst>
              <a:ext uri="{FF2B5EF4-FFF2-40B4-BE49-F238E27FC236}">
                <a16:creationId xmlns:a16="http://schemas.microsoft.com/office/drawing/2014/main" xmlns="" id="{6E871DE8-B9D5-42DA-9E21-393FAF09CFFF}"/>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60054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0418-B80E-485A-8863-D8B32FC21B90}"/>
              </a:ext>
            </a:extLst>
          </p:cNvPr>
          <p:cNvSpPr>
            <a:spLocks noGrp="1"/>
          </p:cNvSpPr>
          <p:nvPr>
            <p:ph type="title"/>
          </p:nvPr>
        </p:nvSpPr>
        <p:spPr>
          <a:xfrm>
            <a:off x="1" y="372171"/>
            <a:ext cx="9708024" cy="754615"/>
          </a:xfrm>
          <a:solidFill>
            <a:schemeClr val="tx2"/>
          </a:solidFill>
        </p:spPr>
        <p:txBody>
          <a:bodyPr anchor="b">
            <a:normAutofit/>
          </a:bodyPr>
          <a:lstStyle/>
          <a:p>
            <a:pPr algn="ctr"/>
            <a:r>
              <a:rPr lang="en-US" sz="3600" b="1" dirty="0">
                <a:solidFill>
                  <a:schemeClr val="bg1"/>
                </a:solidFill>
              </a:rPr>
              <a:t>Project Contributors</a:t>
            </a:r>
          </a:p>
        </p:txBody>
      </p:sp>
      <p:sp>
        <p:nvSpPr>
          <p:cNvPr id="4" name="Slide Number Placeholder 3" hidden="1">
            <a:extLst>
              <a:ext uri="{FF2B5EF4-FFF2-40B4-BE49-F238E27FC236}">
                <a16:creationId xmlns:a16="http://schemas.microsoft.com/office/drawing/2014/main" xmlns="" id="{E83FC43C-77AE-462E-8BF2-24E52AA79EC9}"/>
              </a:ext>
            </a:extLst>
          </p:cNvPr>
          <p:cNvSpPr>
            <a:spLocks noGrp="1"/>
          </p:cNvSpPr>
          <p:nvPr>
            <p:ph type="sldNum" sz="quarter" idx="12"/>
          </p:nvPr>
        </p:nvSpPr>
        <p:spPr/>
        <p:txBody>
          <a:bodyPr/>
          <a:lstStyle/>
          <a:p>
            <a:pPr>
              <a:spcAft>
                <a:spcPts val="600"/>
              </a:spcAft>
            </a:pPr>
            <a:fld id="{CA8D9AD5-F248-4919-864A-CFD76CC027D6}" type="slidenum">
              <a:rPr lang="en-US" smtClean="0"/>
              <a:pPr>
                <a:spcAft>
                  <a:spcPts val="600"/>
                </a:spcAft>
              </a:pPr>
              <a:t>4</a:t>
            </a:fld>
            <a:endParaRPr lang="en-US" dirty="0"/>
          </a:p>
        </p:txBody>
      </p:sp>
      <p:sp>
        <p:nvSpPr>
          <p:cNvPr id="5" name="AutoShape 2">
            <a:extLst>
              <a:ext uri="{FF2B5EF4-FFF2-40B4-BE49-F238E27FC236}">
                <a16:creationId xmlns:a16="http://schemas.microsoft.com/office/drawing/2014/main" xmlns="" id="{1C49EC17-6853-4F5A-BAB6-2CFD1FB6D4D0}"/>
              </a:ext>
            </a:extLst>
          </p:cNvPr>
          <p:cNvSpPr>
            <a:spLocks noChangeAspect="1" noChangeArrowheads="1"/>
          </p:cNvSpPr>
          <p:nvPr/>
        </p:nvSpPr>
        <p:spPr bwMode="auto">
          <a:xfrm>
            <a:off x="4847112" y="2652156"/>
            <a:ext cx="1248888" cy="124888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xmlns="" id="{7389EBB9-AFDE-4FE0-AF5D-B98FEF8D92DA}"/>
              </a:ext>
            </a:extLst>
          </p:cNvPr>
          <p:cNvSpPr>
            <a:spLocks noChangeAspect="1" noChangeArrowheads="1"/>
          </p:cNvSpPr>
          <p:nvPr/>
        </p:nvSpPr>
        <p:spPr bwMode="auto">
          <a:xfrm>
            <a:off x="5470072" y="3146961"/>
            <a:ext cx="1978726" cy="1978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descr="A picture containing text&#10;&#10;Description automatically generated">
            <a:extLst>
              <a:ext uri="{FF2B5EF4-FFF2-40B4-BE49-F238E27FC236}">
                <a16:creationId xmlns:a16="http://schemas.microsoft.com/office/drawing/2014/main" xmlns="" id="{1F6C7E44-2EB2-42DB-B85E-117C86A21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241" y="3466826"/>
            <a:ext cx="2716597" cy="1530350"/>
          </a:xfrm>
          <a:prstGeom prst="rect">
            <a:avLst/>
          </a:prstGeom>
        </p:spPr>
      </p:pic>
      <p:pic>
        <p:nvPicPr>
          <p:cNvPr id="32" name="Picture 31" descr="Map&#10;&#10;Description automatically generated">
            <a:extLst>
              <a:ext uri="{FF2B5EF4-FFF2-40B4-BE49-F238E27FC236}">
                <a16:creationId xmlns:a16="http://schemas.microsoft.com/office/drawing/2014/main" xmlns="" id="{41AA902F-EB77-4C3B-BFC1-A97159E665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997" y="1695488"/>
            <a:ext cx="1520148" cy="1978726"/>
          </a:xfrm>
          <a:prstGeom prst="rect">
            <a:avLst/>
          </a:prstGeom>
        </p:spPr>
      </p:pic>
      <p:pic>
        <p:nvPicPr>
          <p:cNvPr id="51" name="Picture 50" descr="A picture containing text, electronics&#10;&#10;Description automatically generated">
            <a:extLst>
              <a:ext uri="{FF2B5EF4-FFF2-40B4-BE49-F238E27FC236}">
                <a16:creationId xmlns:a16="http://schemas.microsoft.com/office/drawing/2014/main" xmlns="" id="{14082AB1-5BA8-429D-89C5-2B5C35E66C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0647" y="1857695"/>
            <a:ext cx="1820221" cy="1588922"/>
          </a:xfrm>
          <a:prstGeom prst="rect">
            <a:avLst/>
          </a:prstGeom>
        </p:spPr>
      </p:pic>
      <p:pic>
        <p:nvPicPr>
          <p:cNvPr id="53" name="Picture 52" descr="Logo&#10;&#10;Description automatically generated">
            <a:extLst>
              <a:ext uri="{FF2B5EF4-FFF2-40B4-BE49-F238E27FC236}">
                <a16:creationId xmlns:a16="http://schemas.microsoft.com/office/drawing/2014/main" xmlns="" id="{D899BCB3-817D-4F75-A242-578134A4E1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9931" y="4611994"/>
            <a:ext cx="1579001" cy="1694835"/>
          </a:xfrm>
          <a:prstGeom prst="rect">
            <a:avLst/>
          </a:prstGeom>
        </p:spPr>
      </p:pic>
      <p:pic>
        <p:nvPicPr>
          <p:cNvPr id="69" name="Picture 68" descr="Logo&#10;&#10;Description automatically generated">
            <a:extLst>
              <a:ext uri="{FF2B5EF4-FFF2-40B4-BE49-F238E27FC236}">
                <a16:creationId xmlns:a16="http://schemas.microsoft.com/office/drawing/2014/main" xmlns="" id="{181F7E73-1B54-4CF0-836D-AB1746BEC4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00812" y="4324055"/>
            <a:ext cx="2200168" cy="1982774"/>
          </a:xfrm>
          <a:prstGeom prst="rect">
            <a:avLst/>
          </a:prstGeom>
        </p:spPr>
      </p:pic>
      <p:sp>
        <p:nvSpPr>
          <p:cNvPr id="3" name="TextBox 2">
            <a:extLst>
              <a:ext uri="{FF2B5EF4-FFF2-40B4-BE49-F238E27FC236}">
                <a16:creationId xmlns:a16="http://schemas.microsoft.com/office/drawing/2014/main" xmlns="" id="{6BFF1487-25CD-4D3D-9613-079BCB09DE00}"/>
              </a:ext>
            </a:extLst>
          </p:cNvPr>
          <p:cNvSpPr txBox="1"/>
          <p:nvPr/>
        </p:nvSpPr>
        <p:spPr>
          <a:xfrm>
            <a:off x="688427" y="676894"/>
            <a:ext cx="3538124" cy="369332"/>
          </a:xfrm>
          <a:prstGeom prst="rect">
            <a:avLst/>
          </a:prstGeom>
          <a:noFill/>
        </p:spPr>
        <p:txBody>
          <a:bodyPr wrap="square" rtlCol="0">
            <a:spAutoFit/>
          </a:bodyPr>
          <a:lstStyle/>
          <a:p>
            <a:endParaRPr lang="en-US" dirty="0"/>
          </a:p>
        </p:txBody>
      </p:sp>
      <p:pic>
        <p:nvPicPr>
          <p:cNvPr id="8" name="Picture 7" descr="A picture containing arrow&#10;&#10;Description automatically generated">
            <a:extLst>
              <a:ext uri="{FF2B5EF4-FFF2-40B4-BE49-F238E27FC236}">
                <a16:creationId xmlns:a16="http://schemas.microsoft.com/office/drawing/2014/main" xmlns="" id="{81E0C593-C16E-47A9-AF15-D3214BE6AB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842" y="4669039"/>
            <a:ext cx="1774090" cy="1780186"/>
          </a:xfrm>
          <a:prstGeom prst="rect">
            <a:avLst/>
          </a:prstGeom>
        </p:spPr>
      </p:pic>
      <p:pic>
        <p:nvPicPr>
          <p:cNvPr id="12" name="Picture 11" descr="A picture containing text, light&#10;&#10;Description automatically generated">
            <a:extLst>
              <a:ext uri="{FF2B5EF4-FFF2-40B4-BE49-F238E27FC236}">
                <a16:creationId xmlns:a16="http://schemas.microsoft.com/office/drawing/2014/main" xmlns="" id="{1DEB70BF-2558-4244-850D-8A93822EC2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5738" y="4548476"/>
            <a:ext cx="1975374" cy="2021312"/>
          </a:xfrm>
          <a:prstGeom prst="rect">
            <a:avLst/>
          </a:prstGeom>
        </p:spPr>
      </p:pic>
      <p:pic>
        <p:nvPicPr>
          <p:cNvPr id="18" name="Picture 17" descr="Text&#10;&#10;Description automatically generated">
            <a:extLst>
              <a:ext uri="{FF2B5EF4-FFF2-40B4-BE49-F238E27FC236}">
                <a16:creationId xmlns:a16="http://schemas.microsoft.com/office/drawing/2014/main" xmlns="" id="{422682C8-1555-4EF5-8D77-A69E8F7D95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1020" y="3569508"/>
            <a:ext cx="2516089" cy="1058002"/>
          </a:xfrm>
          <a:prstGeom prst="rect">
            <a:avLst/>
          </a:prstGeom>
        </p:spPr>
      </p:pic>
      <p:pic>
        <p:nvPicPr>
          <p:cNvPr id="20" name="Picture 19" descr="Logo&#10;&#10;Description automatically generated">
            <a:extLst>
              <a:ext uri="{FF2B5EF4-FFF2-40B4-BE49-F238E27FC236}">
                <a16:creationId xmlns:a16="http://schemas.microsoft.com/office/drawing/2014/main" xmlns="" id="{49BAEABE-D24F-4F46-B52D-D364FCAB5EC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427" y="1636618"/>
            <a:ext cx="1908213" cy="1530229"/>
          </a:xfrm>
          <a:prstGeom prst="rect">
            <a:avLst/>
          </a:prstGeom>
        </p:spPr>
      </p:pic>
      <p:pic>
        <p:nvPicPr>
          <p:cNvPr id="11" name="Picture 10" descr="A picture containing text, room, scene, gambling house&#10;&#10;Description automatically generated">
            <a:extLst>
              <a:ext uri="{FF2B5EF4-FFF2-40B4-BE49-F238E27FC236}">
                <a16:creationId xmlns:a16="http://schemas.microsoft.com/office/drawing/2014/main" xmlns="" id="{CE3F2C8E-F568-42DC-B3D1-0646B5AD99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38326" y="1702860"/>
            <a:ext cx="1914429" cy="1780186"/>
          </a:xfrm>
          <a:prstGeom prst="rect">
            <a:avLst/>
          </a:prstGeom>
        </p:spPr>
      </p:pic>
    </p:spTree>
    <p:extLst>
      <p:ext uri="{BB962C8B-B14F-4D97-AF65-F5344CB8AC3E}">
        <p14:creationId xmlns:p14="http://schemas.microsoft.com/office/powerpoint/2010/main" val="6999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5D093007-37CD-44F2-BAD3-5EBA9692FAAE}"/>
              </a:ext>
            </a:extLst>
          </p:cNvPr>
          <p:cNvSpPr>
            <a:spLocks noGrp="1"/>
          </p:cNvSpPr>
          <p:nvPr>
            <p:ph type="title"/>
          </p:nvPr>
        </p:nvSpPr>
        <p:spPr>
          <a:xfrm>
            <a:off x="8063891" y="320408"/>
            <a:ext cx="3355144" cy="926501"/>
          </a:xfrm>
        </p:spPr>
        <p:txBody>
          <a:bodyPr>
            <a:normAutofit fontScale="90000"/>
          </a:bodyPr>
          <a:lstStyle/>
          <a:p>
            <a:r>
              <a:rPr lang="en-US" dirty="0"/>
              <a:t>Grand County Property Tax</a:t>
            </a:r>
          </a:p>
        </p:txBody>
      </p:sp>
      <p:sp>
        <p:nvSpPr>
          <p:cNvPr id="13" name="Text Placeholder 3">
            <a:extLst>
              <a:ext uri="{FF2B5EF4-FFF2-40B4-BE49-F238E27FC236}">
                <a16:creationId xmlns:a16="http://schemas.microsoft.com/office/drawing/2014/main" xmlns="" id="{90F377D8-5E7C-4A0B-8156-F865261E607F}"/>
              </a:ext>
            </a:extLst>
          </p:cNvPr>
          <p:cNvSpPr>
            <a:spLocks noGrp="1"/>
          </p:cNvSpPr>
          <p:nvPr>
            <p:ph type="body" sz="half" idx="2"/>
          </p:nvPr>
        </p:nvSpPr>
        <p:spPr>
          <a:xfrm>
            <a:off x="7754588" y="1668662"/>
            <a:ext cx="3954482" cy="4868930"/>
          </a:xfrm>
        </p:spPr>
        <p:txBody>
          <a:bodyPr>
            <a:normAutofit fontScale="92500" lnSpcReduction="10000"/>
          </a:bodyPr>
          <a:lstStyle/>
          <a:p>
            <a:r>
              <a:rPr lang="en-US" sz="1800" dirty="0"/>
              <a:t>The housing market in Grand County is strong with a </a:t>
            </a:r>
            <a:r>
              <a:rPr lang="en-US" sz="1800" b="1" i="1" dirty="0"/>
              <a:t>20% increase in assessed value for 2019</a:t>
            </a:r>
            <a:r>
              <a:rPr lang="en-US" sz="1800" dirty="0"/>
              <a:t> above the previous assessment year (2017). </a:t>
            </a:r>
          </a:p>
          <a:p>
            <a:r>
              <a:rPr lang="en-US" sz="1800" dirty="0"/>
              <a:t>As pointed out by the 2020 Grand County Budget Report, “The construction industry provides revenue to the County at every step… with </a:t>
            </a:r>
            <a:r>
              <a:rPr lang="en-US" sz="1800" b="1" i="1" dirty="0"/>
              <a:t>building permit revenue through August 2019 up 22% from 2018. Total valuation of projects is up 66% for 2019</a:t>
            </a:r>
            <a:r>
              <a:rPr lang="en-US" sz="1800" dirty="0"/>
              <a:t>.” </a:t>
            </a:r>
          </a:p>
          <a:p>
            <a:r>
              <a:rPr lang="en-US" sz="1800" dirty="0"/>
              <a:t>With </a:t>
            </a:r>
            <a:r>
              <a:rPr lang="en-US" sz="1800" b="1" i="1" dirty="0"/>
              <a:t>72% of residential property value belongs to second-home owners</a:t>
            </a:r>
            <a:r>
              <a:rPr lang="en-US" sz="1800" dirty="0"/>
              <a:t>, 78% of the economy is tied to outdoor recreation assets, and the finding that </a:t>
            </a:r>
            <a:r>
              <a:rPr lang="en-US" sz="1800" b="1" i="1" dirty="0"/>
              <a:t>homes close to wooded recreational assets are valued at $214/sf, 58% higher than those further from such assets</a:t>
            </a:r>
            <a:r>
              <a:rPr lang="en-US" sz="1800" dirty="0"/>
              <a:t>, we see the impact of outdoor recreation assets on the property tax collection in Grand County. </a:t>
            </a:r>
          </a:p>
          <a:p>
            <a:endParaRPr lang="en-US" sz="1800" dirty="0"/>
          </a:p>
        </p:txBody>
      </p:sp>
      <p:graphicFrame>
        <p:nvGraphicFramePr>
          <p:cNvPr id="8" name="Content Placeholder 2" descr="Clustered column chart showing the values of 3 series for 4 categories">
            <a:extLst>
              <a:ext uri="{FF2B5EF4-FFF2-40B4-BE49-F238E27FC236}">
                <a16:creationId xmlns:a16="http://schemas.microsoft.com/office/drawing/2014/main" xmlns="" id="{99E022EB-5242-4D34-990B-8A8A207B25BE}"/>
              </a:ext>
            </a:extLst>
          </p:cNvPr>
          <p:cNvGraphicFramePr>
            <a:graphicFrameLocks noGrp="1"/>
          </p:cNvGraphicFramePr>
          <p:nvPr>
            <p:ph type="pic" idx="1"/>
            <p:extLst>
              <p:ext uri="{D42A27DB-BD31-4B8C-83A1-F6EECF244321}">
                <p14:modId xmlns:p14="http://schemas.microsoft.com/office/powerpoint/2010/main" val="3167390372"/>
              </p:ext>
            </p:extLst>
          </p:nvPr>
        </p:nvGraphicFramePr>
        <p:xfrm>
          <a:off x="0" y="0"/>
          <a:ext cx="73152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2" descr="Clustered column chart showing the values of 3 series for 4 categories">
            <a:extLst>
              <a:ext uri="{FF2B5EF4-FFF2-40B4-BE49-F238E27FC236}">
                <a16:creationId xmlns:a16="http://schemas.microsoft.com/office/drawing/2014/main" xmlns="" id="{D2DAE3C4-2879-4711-91DC-53AB0104E0EB}"/>
              </a:ext>
            </a:extLst>
          </p:cNvPr>
          <p:cNvGraphicFramePr>
            <a:graphicFrameLocks/>
          </p:cNvGraphicFramePr>
          <p:nvPr>
            <p:extLst>
              <p:ext uri="{D42A27DB-BD31-4B8C-83A1-F6EECF244321}">
                <p14:modId xmlns:p14="http://schemas.microsoft.com/office/powerpoint/2010/main" val="373639635"/>
              </p:ext>
            </p:extLst>
          </p:nvPr>
        </p:nvGraphicFramePr>
        <p:xfrm>
          <a:off x="248356" y="320408"/>
          <a:ext cx="6829777" cy="628832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xmlns="" id="{704DCDFB-D5D7-4185-B0E4-4DEC5F716E77}"/>
              </a:ext>
            </a:extLst>
          </p:cNvPr>
          <p:cNvSpPr>
            <a:spLocks noGrp="1"/>
          </p:cNvSpPr>
          <p:nvPr>
            <p:ph type="sldNum" sz="quarter" idx="12"/>
          </p:nvPr>
        </p:nvSpPr>
        <p:spPr/>
        <p:txBody>
          <a:bodyPr/>
          <a:lstStyle/>
          <a:p>
            <a:fld id="{CA8D9AD5-F248-4919-864A-CFD76CC027D6}" type="slidenum">
              <a:rPr lang="en-US" smtClean="0"/>
              <a:t>40</a:t>
            </a:fld>
            <a:endParaRPr lang="en-US" dirty="0"/>
          </a:p>
        </p:txBody>
      </p:sp>
      <p:sp>
        <p:nvSpPr>
          <p:cNvPr id="3" name="Footer Placeholder 2">
            <a:extLst>
              <a:ext uri="{FF2B5EF4-FFF2-40B4-BE49-F238E27FC236}">
                <a16:creationId xmlns:a16="http://schemas.microsoft.com/office/drawing/2014/main" xmlns="" id="{79C9C037-357A-4305-8081-305F302779DD}"/>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17839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75494F-AB85-4998-A284-E693FCDF889C}"/>
              </a:ext>
            </a:extLst>
          </p:cNvPr>
          <p:cNvSpPr>
            <a:spLocks noGrp="1"/>
          </p:cNvSpPr>
          <p:nvPr>
            <p:ph type="title"/>
          </p:nvPr>
        </p:nvSpPr>
        <p:spPr>
          <a:xfrm>
            <a:off x="1524000" y="542925"/>
            <a:ext cx="9144000" cy="771525"/>
          </a:xfrm>
        </p:spPr>
        <p:txBody>
          <a:bodyPr>
            <a:noAutofit/>
          </a:bodyPr>
          <a:lstStyle/>
          <a:p>
            <a:r>
              <a:rPr lang="en-US" sz="3200" dirty="0"/>
              <a:t>Deeper Analysis: 2020 Grand County Annual Budget</a:t>
            </a:r>
          </a:p>
        </p:txBody>
      </p:sp>
      <p:sp>
        <p:nvSpPr>
          <p:cNvPr id="3" name="Text Placeholder 2">
            <a:extLst>
              <a:ext uri="{FF2B5EF4-FFF2-40B4-BE49-F238E27FC236}">
                <a16:creationId xmlns:a16="http://schemas.microsoft.com/office/drawing/2014/main" xmlns="" id="{E0E2F5DA-96B1-42DC-B518-F945BC01931D}"/>
              </a:ext>
            </a:extLst>
          </p:cNvPr>
          <p:cNvSpPr>
            <a:spLocks noGrp="1"/>
          </p:cNvSpPr>
          <p:nvPr>
            <p:ph type="body" idx="1"/>
          </p:nvPr>
        </p:nvSpPr>
        <p:spPr>
          <a:xfrm>
            <a:off x="585789" y="1514475"/>
            <a:ext cx="11001374" cy="5072063"/>
          </a:xfrm>
        </p:spPr>
        <p:txBody>
          <a:bodyPr>
            <a:noAutofit/>
          </a:bodyPr>
          <a:lstStyle/>
          <a:p>
            <a:pPr marL="45720" indent="0">
              <a:lnSpc>
                <a:spcPct val="80000"/>
              </a:lnSpc>
              <a:spcBef>
                <a:spcPts val="1200"/>
              </a:spcBef>
              <a:buNone/>
            </a:pPr>
            <a:r>
              <a:rPr lang="en-US" sz="1600" dirty="0"/>
              <a:t>A look at Grand County’s $48.6M 2020 budget provides some insight into where the county revenues originate. The bulk of the revenues in the county come from taxes and ‘Intergovernmental’ transfers These transfers, typically grants and other sources of money from the state and federal government, account for 32% of the budget and are generally independent from outdoor recreation in the county. However, reviewing the remainder of the budget, we can see the significant impact outdoor recreation has on the county’s revenues; ‘Property Tax’, ‘Sales &amp; Lodging tax’, and ‘Charges for Services’.</a:t>
            </a:r>
          </a:p>
          <a:p>
            <a:pPr marL="45720" indent="0">
              <a:lnSpc>
                <a:spcPct val="80000"/>
              </a:lnSpc>
              <a:spcBef>
                <a:spcPts val="1200"/>
              </a:spcBef>
              <a:buNone/>
            </a:pPr>
            <a:r>
              <a:rPr lang="en-US" sz="1600" b="1" i="1" dirty="0"/>
              <a:t>Property taxes account for 25% of the budget</a:t>
            </a:r>
            <a:r>
              <a:rPr lang="en-US" sz="1600" dirty="0"/>
              <a:t> ($12M). Property values are increasing quickly with assessed value increasing approximately 20% from the previous valuation(2017. Colorado assesses value every two years). Mining accounts for 6.3%  of the budgeted property taxes. Given that, the question is, ‘what percent of property tax receipts can be attributed to outdoor recreation?’</a:t>
            </a:r>
          </a:p>
          <a:p>
            <a:pPr marL="45720" indent="0">
              <a:lnSpc>
                <a:spcPct val="80000"/>
              </a:lnSpc>
              <a:spcBef>
                <a:spcPts val="1200"/>
              </a:spcBef>
              <a:buNone/>
            </a:pPr>
            <a:r>
              <a:rPr lang="en-US" sz="1600" dirty="0"/>
              <a:t>As pointed out in the last slide, </a:t>
            </a:r>
            <a:r>
              <a:rPr lang="en-US" sz="1600" b="1" i="1" dirty="0"/>
              <a:t>second homes alone account for 75% of assessed residential value</a:t>
            </a:r>
            <a:r>
              <a:rPr lang="en-US" sz="1600" dirty="0"/>
              <a:t>. Given that approximately </a:t>
            </a:r>
            <a:r>
              <a:rPr lang="en-US" sz="1600" b="1" dirty="0"/>
              <a:t>78% of the economy is a result of outdoor recreational assets</a:t>
            </a:r>
            <a:r>
              <a:rPr lang="en-US" sz="1600" dirty="0"/>
              <a:t>, it is safe to assume most of the commercial property tax receipts can be tied to the outdoor recreation opportunities within the county. </a:t>
            </a:r>
          </a:p>
          <a:p>
            <a:pPr marL="45720" indent="0">
              <a:lnSpc>
                <a:spcPct val="80000"/>
              </a:lnSpc>
              <a:spcBef>
                <a:spcPts val="1200"/>
              </a:spcBef>
              <a:buNone/>
            </a:pPr>
            <a:r>
              <a:rPr lang="en-US" sz="1600" dirty="0"/>
              <a:t>As the budget report points out, </a:t>
            </a:r>
            <a:r>
              <a:rPr lang="en-US" sz="1600" b="1" i="1" dirty="0"/>
              <a:t>“The construction industry provides revenue to the County at every step</a:t>
            </a:r>
            <a:r>
              <a:rPr lang="en-US" sz="1600" dirty="0"/>
              <a:t>… with building permit revenue through August 2019 up 22% from 2018. Total valuation of projects is up 66% for 2019”. This growth and development is largely centered within the Fraser Valley, </a:t>
            </a:r>
            <a:r>
              <a:rPr lang="en-US" sz="1600" b="1" i="1" dirty="0"/>
              <a:t>driven by second homes and outdoor recreation</a:t>
            </a:r>
            <a:r>
              <a:rPr lang="en-US" sz="1600" dirty="0"/>
              <a:t>. </a:t>
            </a:r>
          </a:p>
          <a:p>
            <a:pPr marL="45720" indent="0">
              <a:lnSpc>
                <a:spcPct val="80000"/>
              </a:lnSpc>
              <a:spcBef>
                <a:spcPts val="1200"/>
              </a:spcBef>
              <a:buNone/>
            </a:pPr>
            <a:r>
              <a:rPr lang="en-US" sz="1600" dirty="0"/>
              <a:t>The budget includes </a:t>
            </a:r>
            <a:r>
              <a:rPr lang="en-US" sz="1600" b="1" i="1" dirty="0"/>
              <a:t>$1.3 million for lodging tax</a:t>
            </a:r>
            <a:r>
              <a:rPr lang="en-US" sz="1600" dirty="0"/>
              <a:t>, which is almost exclusively driven by outdoor recreation tourism. </a:t>
            </a:r>
          </a:p>
          <a:p>
            <a:pPr marL="45720" indent="0">
              <a:lnSpc>
                <a:spcPct val="80000"/>
              </a:lnSpc>
              <a:spcBef>
                <a:spcPts val="1200"/>
              </a:spcBef>
              <a:buNone/>
            </a:pPr>
            <a:r>
              <a:rPr lang="en-US" sz="1600" dirty="0"/>
              <a:t>Lastly, </a:t>
            </a:r>
            <a:r>
              <a:rPr lang="en-US" sz="1600" b="1" i="1" dirty="0"/>
              <a:t>retail sales and recreation spending have increased about </a:t>
            </a:r>
            <a:r>
              <a:rPr lang="en-US" sz="1600" b="1" dirty="0"/>
              <a:t>15% </a:t>
            </a:r>
            <a:r>
              <a:rPr lang="en-US" sz="1600" dirty="0"/>
              <a:t>from 2018 to 2019. </a:t>
            </a:r>
            <a:r>
              <a:rPr lang="en-US" sz="1600" b="1" i="1" dirty="0"/>
              <a:t>Sales tax is $7.2M</a:t>
            </a:r>
            <a:r>
              <a:rPr lang="en-US" sz="1600" dirty="0"/>
              <a:t>, in the budget. We know that </a:t>
            </a:r>
            <a:r>
              <a:rPr lang="en-US" sz="1600" b="1" i="1" dirty="0"/>
              <a:t>sales tax in Grand County is largely driven by tourism</a:t>
            </a:r>
            <a:r>
              <a:rPr lang="en-US" sz="1600" dirty="0"/>
              <a:t>, and tourism by outdoor recreation. Once again, </a:t>
            </a:r>
            <a:r>
              <a:rPr lang="en-US" sz="1600" b="1" i="1" dirty="0"/>
              <a:t>with 78% of the economy existing as a result of outdoor recreational assets </a:t>
            </a:r>
            <a:r>
              <a:rPr lang="en-US" sz="1600" dirty="0"/>
              <a:t>in Grand County, we can make the general assumption that an approximately equal percentage can be attributed to the sales taxes collected by the County. </a:t>
            </a:r>
          </a:p>
          <a:p>
            <a:pPr marL="45720" indent="0">
              <a:lnSpc>
                <a:spcPct val="80000"/>
              </a:lnSpc>
              <a:spcBef>
                <a:spcPts val="1200"/>
              </a:spcBef>
              <a:buNone/>
            </a:pPr>
            <a:r>
              <a:rPr lang="en-US" sz="1600" dirty="0"/>
              <a:t>Overall, it seems safe to say that </a:t>
            </a:r>
            <a:r>
              <a:rPr lang="en-US" sz="1600" b="1" i="1" dirty="0"/>
              <a:t>over 75% of taxes collected by the county</a:t>
            </a:r>
            <a:r>
              <a:rPr lang="en-US" sz="1600" dirty="0"/>
              <a:t>, other than intergovernmental transfers, </a:t>
            </a:r>
            <a:r>
              <a:rPr lang="en-US" sz="1600" b="1" i="1" dirty="0"/>
              <a:t>result from outdoor recreation</a:t>
            </a:r>
            <a:r>
              <a:rPr lang="en-US" sz="1600" dirty="0"/>
              <a:t> within the county. </a:t>
            </a:r>
          </a:p>
        </p:txBody>
      </p:sp>
      <p:sp>
        <p:nvSpPr>
          <p:cNvPr id="4" name="Slide Number Placeholder 3">
            <a:extLst>
              <a:ext uri="{FF2B5EF4-FFF2-40B4-BE49-F238E27FC236}">
                <a16:creationId xmlns:a16="http://schemas.microsoft.com/office/drawing/2014/main" xmlns="" id="{2F0E6687-3846-4C1F-BF66-EA91A13D8C87}"/>
              </a:ext>
            </a:extLst>
          </p:cNvPr>
          <p:cNvSpPr>
            <a:spLocks noGrp="1"/>
          </p:cNvSpPr>
          <p:nvPr>
            <p:ph type="sldNum" sz="quarter" idx="12"/>
          </p:nvPr>
        </p:nvSpPr>
        <p:spPr/>
        <p:txBody>
          <a:bodyPr/>
          <a:lstStyle/>
          <a:p>
            <a:fld id="{CA8D9AD5-F248-4919-864A-CFD76CC027D6}" type="slidenum">
              <a:rPr lang="en-US" smtClean="0"/>
              <a:t>41</a:t>
            </a:fld>
            <a:endParaRPr lang="en-US" dirty="0"/>
          </a:p>
        </p:txBody>
      </p:sp>
      <p:sp>
        <p:nvSpPr>
          <p:cNvPr id="5" name="Footer Placeholder 4">
            <a:extLst>
              <a:ext uri="{FF2B5EF4-FFF2-40B4-BE49-F238E27FC236}">
                <a16:creationId xmlns:a16="http://schemas.microsoft.com/office/drawing/2014/main" xmlns="" id="{C44B1FED-784B-4918-8E37-0C9335FCD887}"/>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2972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338773"/>
            <a:ext cx="10850880" cy="1015014"/>
          </a:xfrm>
          <a:solidFill>
            <a:schemeClr val="accent3">
              <a:lumMod val="50000"/>
            </a:schemeClr>
          </a:solidFill>
        </p:spPr>
        <p:txBody>
          <a:bodyPr anchor="ctr">
            <a:normAutofit/>
          </a:bodyPr>
          <a:lstStyle/>
          <a:p>
            <a:r>
              <a:rPr lang="en-US" sz="4000" dirty="0">
                <a:solidFill>
                  <a:schemeClr val="bg1"/>
                </a:solidFill>
              </a:rPr>
              <a:t> The Future of Outdoor Recreation In Grand County</a:t>
            </a:r>
            <a:endParaRPr lang="en-US" sz="36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pic>
        <p:nvPicPr>
          <p:cNvPr id="6" name="Picture 5" descr="Child reading outside a tent in mountains">
            <a:extLst>
              <a:ext uri="{FF2B5EF4-FFF2-40B4-BE49-F238E27FC236}">
                <a16:creationId xmlns:a16="http://schemas.microsoft.com/office/drawing/2014/main" xmlns="" id="{0911629C-4B31-4AF4-B24E-452F2B75CA05}"/>
              </a:ext>
            </a:extLst>
          </p:cNvPr>
          <p:cNvPicPr>
            <a:picLocks noChangeAspect="1"/>
          </p:cNvPicPr>
          <p:nvPr/>
        </p:nvPicPr>
        <p:blipFill>
          <a:blip r:embed="rId2" cstate="print">
            <a:extLst>
              <a:ext uri="{28A0092B-C50C-407E-A947-70E740481C1C}">
                <a14:useLocalDpi xmlns:a14="http://schemas.microsoft.com/office/drawing/2010/main" val="0"/>
              </a:ext>
            </a:extLst>
          </a:blip>
          <a:srcRect l="14505" r="14505"/>
          <a:stretch/>
        </p:blipFill>
        <p:spPr>
          <a:xfrm>
            <a:off x="5737033" y="1587021"/>
            <a:ext cx="5113847" cy="4794238"/>
          </a:xfrm>
          <a:prstGeom prst="rect">
            <a:avLst/>
          </a:prstGeom>
          <a:noFill/>
        </p:spPr>
      </p:pic>
      <p:sp>
        <p:nvSpPr>
          <p:cNvPr id="3" name="Footer Placeholder 2">
            <a:extLst>
              <a:ext uri="{FF2B5EF4-FFF2-40B4-BE49-F238E27FC236}">
                <a16:creationId xmlns:a16="http://schemas.microsoft.com/office/drawing/2014/main" xmlns="" id="{3CFDAB43-B160-4372-A2A2-FF2B2D6C2C69}"/>
              </a:ext>
            </a:extLst>
          </p:cNvPr>
          <p:cNvSpPr>
            <a:spLocks noGrp="1"/>
          </p:cNvSpPr>
          <p:nvPr>
            <p:ph type="ftr" sz="quarter" idx="11"/>
          </p:nvPr>
        </p:nvSpPr>
        <p:spPr/>
        <p:txBody>
          <a:bodyPr/>
          <a:lstStyle/>
          <a:p>
            <a:r>
              <a:rPr lang="en-US"/>
              <a:t>Summit Economics, LLC</a:t>
            </a:r>
            <a:endParaRPr lang="en-US" dirty="0"/>
          </a:p>
        </p:txBody>
      </p:sp>
      <p:sp>
        <p:nvSpPr>
          <p:cNvPr id="8" name="TextBox 7">
            <a:extLst>
              <a:ext uri="{FF2B5EF4-FFF2-40B4-BE49-F238E27FC236}">
                <a16:creationId xmlns:a16="http://schemas.microsoft.com/office/drawing/2014/main" xmlns="" id="{5B55A7C0-5E82-4920-AE14-8B41D4E0AA10}"/>
              </a:ext>
            </a:extLst>
          </p:cNvPr>
          <p:cNvSpPr txBox="1"/>
          <p:nvPr/>
        </p:nvSpPr>
        <p:spPr>
          <a:xfrm>
            <a:off x="740882" y="2476035"/>
            <a:ext cx="4180114" cy="3016210"/>
          </a:xfrm>
          <a:prstGeom prst="rect">
            <a:avLst/>
          </a:prstGeom>
          <a:noFill/>
        </p:spPr>
        <p:txBody>
          <a:bodyPr wrap="square" rtlCol="0">
            <a:spAutoFit/>
          </a:bodyPr>
          <a:lstStyle/>
          <a:p>
            <a:pPr>
              <a:spcAft>
                <a:spcPts val="600"/>
              </a:spcAft>
            </a:pPr>
            <a:r>
              <a:rPr lang="en-US" sz="1800" dirty="0"/>
              <a:t>The previous sections have provided an overview of tourism and outdoor recreation in Grand County, as it stands today. </a:t>
            </a:r>
          </a:p>
          <a:p>
            <a:pPr>
              <a:spcAft>
                <a:spcPts val="600"/>
              </a:spcAft>
            </a:pPr>
            <a:r>
              <a:rPr lang="en-US" sz="1800" dirty="0"/>
              <a:t>In this section we’ll look at factors that will influence the future of outdoor recreation in Grand County, including climate change, demographic changes, and participation trends in outdoor recreation. </a:t>
            </a:r>
          </a:p>
          <a:p>
            <a:endParaRPr lang="en-US" dirty="0"/>
          </a:p>
        </p:txBody>
      </p:sp>
    </p:spTree>
    <p:extLst>
      <p:ext uri="{BB962C8B-B14F-4D97-AF65-F5344CB8AC3E}">
        <p14:creationId xmlns:p14="http://schemas.microsoft.com/office/powerpoint/2010/main" val="175372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26D4800D-C5D2-43C4-864B-2A094CE5D59C}"/>
              </a:ext>
            </a:extLst>
          </p:cNvPr>
          <p:cNvSpPr>
            <a:spLocks noGrp="1"/>
          </p:cNvSpPr>
          <p:nvPr>
            <p:ph type="title"/>
          </p:nvPr>
        </p:nvSpPr>
        <p:spPr>
          <a:xfrm>
            <a:off x="1341120" y="467360"/>
            <a:ext cx="9509760" cy="589544"/>
          </a:xfrm>
        </p:spPr>
        <p:txBody>
          <a:bodyPr/>
          <a:lstStyle/>
          <a:p>
            <a:r>
              <a:rPr lang="en-US" dirty="0"/>
              <a:t>Trail Use in Grand County</a:t>
            </a:r>
          </a:p>
        </p:txBody>
      </p:sp>
      <p:graphicFrame>
        <p:nvGraphicFramePr>
          <p:cNvPr id="6" name="Table 5">
            <a:extLst>
              <a:ext uri="{FF2B5EF4-FFF2-40B4-BE49-F238E27FC236}">
                <a16:creationId xmlns:a16="http://schemas.microsoft.com/office/drawing/2014/main" xmlns="" id="{16DB7466-0B4C-496B-B3FF-5E66B1830987}"/>
              </a:ext>
            </a:extLst>
          </p:cNvPr>
          <p:cNvGraphicFramePr>
            <a:graphicFrameLocks noGrp="1"/>
          </p:cNvGraphicFramePr>
          <p:nvPr>
            <p:extLst>
              <p:ext uri="{D42A27DB-BD31-4B8C-83A1-F6EECF244321}">
                <p14:modId xmlns:p14="http://schemas.microsoft.com/office/powerpoint/2010/main" val="2641666335"/>
              </p:ext>
            </p:extLst>
          </p:nvPr>
        </p:nvGraphicFramePr>
        <p:xfrm>
          <a:off x="383571" y="3271309"/>
          <a:ext cx="11424857" cy="2919276"/>
        </p:xfrm>
        <a:graphic>
          <a:graphicData uri="http://schemas.openxmlformats.org/drawingml/2006/table">
            <a:tbl>
              <a:tblPr firstRow="1" bandRow="1">
                <a:tableStyleId>{793D81CF-94F2-401A-BA57-92F5A7B2D0C5}</a:tableStyleId>
              </a:tblPr>
              <a:tblGrid>
                <a:gridCol w="818757">
                  <a:extLst>
                    <a:ext uri="{9D8B030D-6E8A-4147-A177-3AD203B41FA5}">
                      <a16:colId xmlns:a16="http://schemas.microsoft.com/office/drawing/2014/main" xmlns="" val="1111073970"/>
                    </a:ext>
                  </a:extLst>
                </a:gridCol>
                <a:gridCol w="530305">
                  <a:extLst>
                    <a:ext uri="{9D8B030D-6E8A-4147-A177-3AD203B41FA5}">
                      <a16:colId xmlns:a16="http://schemas.microsoft.com/office/drawing/2014/main" xmlns="" val="338565322"/>
                    </a:ext>
                  </a:extLst>
                </a:gridCol>
                <a:gridCol w="530305">
                  <a:extLst>
                    <a:ext uri="{9D8B030D-6E8A-4147-A177-3AD203B41FA5}">
                      <a16:colId xmlns:a16="http://schemas.microsoft.com/office/drawing/2014/main" xmlns="" val="1242234770"/>
                    </a:ext>
                  </a:extLst>
                </a:gridCol>
                <a:gridCol w="530305">
                  <a:extLst>
                    <a:ext uri="{9D8B030D-6E8A-4147-A177-3AD203B41FA5}">
                      <a16:colId xmlns:a16="http://schemas.microsoft.com/office/drawing/2014/main" xmlns="" val="2604075703"/>
                    </a:ext>
                  </a:extLst>
                </a:gridCol>
                <a:gridCol w="530305">
                  <a:extLst>
                    <a:ext uri="{9D8B030D-6E8A-4147-A177-3AD203B41FA5}">
                      <a16:colId xmlns:a16="http://schemas.microsoft.com/office/drawing/2014/main" xmlns="" val="3326140654"/>
                    </a:ext>
                  </a:extLst>
                </a:gridCol>
                <a:gridCol w="530305">
                  <a:extLst>
                    <a:ext uri="{9D8B030D-6E8A-4147-A177-3AD203B41FA5}">
                      <a16:colId xmlns:a16="http://schemas.microsoft.com/office/drawing/2014/main" xmlns="" val="1977982148"/>
                    </a:ext>
                  </a:extLst>
                </a:gridCol>
                <a:gridCol w="530305">
                  <a:extLst>
                    <a:ext uri="{9D8B030D-6E8A-4147-A177-3AD203B41FA5}">
                      <a16:colId xmlns:a16="http://schemas.microsoft.com/office/drawing/2014/main" xmlns="" val="1809287196"/>
                    </a:ext>
                  </a:extLst>
                </a:gridCol>
                <a:gridCol w="530305">
                  <a:extLst>
                    <a:ext uri="{9D8B030D-6E8A-4147-A177-3AD203B41FA5}">
                      <a16:colId xmlns:a16="http://schemas.microsoft.com/office/drawing/2014/main" xmlns="" val="3631579272"/>
                    </a:ext>
                  </a:extLst>
                </a:gridCol>
                <a:gridCol w="530305">
                  <a:extLst>
                    <a:ext uri="{9D8B030D-6E8A-4147-A177-3AD203B41FA5}">
                      <a16:colId xmlns:a16="http://schemas.microsoft.com/office/drawing/2014/main" xmlns="" val="365177999"/>
                    </a:ext>
                  </a:extLst>
                </a:gridCol>
                <a:gridCol w="530305">
                  <a:extLst>
                    <a:ext uri="{9D8B030D-6E8A-4147-A177-3AD203B41FA5}">
                      <a16:colId xmlns:a16="http://schemas.microsoft.com/office/drawing/2014/main" xmlns="" val="1539516382"/>
                    </a:ext>
                  </a:extLst>
                </a:gridCol>
                <a:gridCol w="530305">
                  <a:extLst>
                    <a:ext uri="{9D8B030D-6E8A-4147-A177-3AD203B41FA5}">
                      <a16:colId xmlns:a16="http://schemas.microsoft.com/office/drawing/2014/main" xmlns="" val="1140401082"/>
                    </a:ext>
                  </a:extLst>
                </a:gridCol>
                <a:gridCol w="530305">
                  <a:extLst>
                    <a:ext uri="{9D8B030D-6E8A-4147-A177-3AD203B41FA5}">
                      <a16:colId xmlns:a16="http://schemas.microsoft.com/office/drawing/2014/main" xmlns="" val="2440987546"/>
                    </a:ext>
                  </a:extLst>
                </a:gridCol>
                <a:gridCol w="530305">
                  <a:extLst>
                    <a:ext uri="{9D8B030D-6E8A-4147-A177-3AD203B41FA5}">
                      <a16:colId xmlns:a16="http://schemas.microsoft.com/office/drawing/2014/main" xmlns="" val="2870152106"/>
                    </a:ext>
                  </a:extLst>
                </a:gridCol>
                <a:gridCol w="530305">
                  <a:extLst>
                    <a:ext uri="{9D8B030D-6E8A-4147-A177-3AD203B41FA5}">
                      <a16:colId xmlns:a16="http://schemas.microsoft.com/office/drawing/2014/main" xmlns="" val="2013731509"/>
                    </a:ext>
                  </a:extLst>
                </a:gridCol>
                <a:gridCol w="530305">
                  <a:extLst>
                    <a:ext uri="{9D8B030D-6E8A-4147-A177-3AD203B41FA5}">
                      <a16:colId xmlns:a16="http://schemas.microsoft.com/office/drawing/2014/main" xmlns="" val="207419187"/>
                    </a:ext>
                  </a:extLst>
                </a:gridCol>
                <a:gridCol w="530305">
                  <a:extLst>
                    <a:ext uri="{9D8B030D-6E8A-4147-A177-3AD203B41FA5}">
                      <a16:colId xmlns:a16="http://schemas.microsoft.com/office/drawing/2014/main" xmlns="" val="607577679"/>
                    </a:ext>
                  </a:extLst>
                </a:gridCol>
                <a:gridCol w="530305">
                  <a:extLst>
                    <a:ext uri="{9D8B030D-6E8A-4147-A177-3AD203B41FA5}">
                      <a16:colId xmlns:a16="http://schemas.microsoft.com/office/drawing/2014/main" xmlns="" val="2847290181"/>
                    </a:ext>
                  </a:extLst>
                </a:gridCol>
                <a:gridCol w="530305">
                  <a:extLst>
                    <a:ext uri="{9D8B030D-6E8A-4147-A177-3AD203B41FA5}">
                      <a16:colId xmlns:a16="http://schemas.microsoft.com/office/drawing/2014/main" xmlns="" val="1295491050"/>
                    </a:ext>
                  </a:extLst>
                </a:gridCol>
                <a:gridCol w="530305">
                  <a:extLst>
                    <a:ext uri="{9D8B030D-6E8A-4147-A177-3AD203B41FA5}">
                      <a16:colId xmlns:a16="http://schemas.microsoft.com/office/drawing/2014/main" xmlns="" val="1231394864"/>
                    </a:ext>
                  </a:extLst>
                </a:gridCol>
                <a:gridCol w="530305">
                  <a:extLst>
                    <a:ext uri="{9D8B030D-6E8A-4147-A177-3AD203B41FA5}">
                      <a16:colId xmlns:a16="http://schemas.microsoft.com/office/drawing/2014/main" xmlns="" val="1517069720"/>
                    </a:ext>
                  </a:extLst>
                </a:gridCol>
                <a:gridCol w="530305">
                  <a:extLst>
                    <a:ext uri="{9D8B030D-6E8A-4147-A177-3AD203B41FA5}">
                      <a16:colId xmlns:a16="http://schemas.microsoft.com/office/drawing/2014/main" xmlns="" val="1227280169"/>
                    </a:ext>
                  </a:extLst>
                </a:gridCol>
              </a:tblGrid>
              <a:tr h="251229">
                <a:tc>
                  <a:txBody>
                    <a:bodyPr/>
                    <a:lstStyle/>
                    <a:p>
                      <a:pPr algn="l" fontAlgn="ctr"/>
                      <a:r>
                        <a:rPr lang="en-US" sz="1050" u="none" strike="noStrike" dirty="0">
                          <a:effectLst/>
                        </a:rPr>
                        <a:t>Trailhead</a:t>
                      </a:r>
                      <a:endParaRPr lang="en-US" sz="105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2000</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2001</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2002</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2003</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2004</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2005</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2006</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2007</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2008</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2009</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2010</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2011</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2012</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2013</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2014</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2015</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2016</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2017</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ctr"/>
                      <a:r>
                        <a:rPr lang="en-US" sz="1000" u="none" strike="noStrike" dirty="0">
                          <a:effectLst/>
                        </a:rPr>
                        <a:t>2018</a:t>
                      </a:r>
                      <a:endParaRPr lang="en-US" sz="1000" b="1" i="0" u="none" strike="noStrike" dirty="0">
                        <a:solidFill>
                          <a:srgbClr val="000000"/>
                        </a:solidFill>
                        <a:effectLst/>
                        <a:latin typeface="Calibri" panose="020F0502020204030204" pitchFamily="34" charset="0"/>
                      </a:endParaRPr>
                    </a:p>
                  </a:txBody>
                  <a:tcPr marL="6027" marR="6027" marT="6027" marB="0" anchor="ctr"/>
                </a:tc>
                <a:tc>
                  <a:txBody>
                    <a:bodyPr/>
                    <a:lstStyle/>
                    <a:p>
                      <a:pPr algn="ctr" fontAlgn="b"/>
                      <a:r>
                        <a:rPr lang="en-US" sz="1000" u="none" strike="noStrike" dirty="0">
                          <a:effectLst/>
                        </a:rPr>
                        <a:t>2019</a:t>
                      </a:r>
                      <a:endParaRPr lang="en-US" sz="1000" b="1" i="0" u="none" strike="noStrike" dirty="0">
                        <a:solidFill>
                          <a:srgbClr val="000000"/>
                        </a:solidFill>
                        <a:effectLst/>
                        <a:latin typeface="Calibri" panose="020F0502020204030204" pitchFamily="34" charset="0"/>
                      </a:endParaRPr>
                    </a:p>
                  </a:txBody>
                  <a:tcPr marL="6027" marR="6027" marT="6027" marB="0" anchor="b"/>
                </a:tc>
                <a:extLst>
                  <a:ext uri="{0D108BD9-81ED-4DB2-BD59-A6C34878D82A}">
                    <a16:rowId xmlns:a16="http://schemas.microsoft.com/office/drawing/2014/main" xmlns="" val="1667890141"/>
                  </a:ext>
                </a:extLst>
              </a:tr>
              <a:tr h="237287">
                <a:tc>
                  <a:txBody>
                    <a:bodyPr/>
                    <a:lstStyle/>
                    <a:p>
                      <a:pPr algn="l" fontAlgn="ctr"/>
                      <a:r>
                        <a:rPr lang="en-US" sz="1200" u="none" strike="noStrike" dirty="0">
                          <a:effectLst/>
                        </a:rPr>
                        <a:t>Monarch</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7,550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7,350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8,300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7,866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9,300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8,167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9,760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12,018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13,780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6,474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3,496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14,250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17,733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18,697</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19,661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19,880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22,165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25,064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27,373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26,242</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1846893756"/>
                  </a:ext>
                </a:extLst>
              </a:tr>
              <a:tr h="237287">
                <a:tc>
                  <a:txBody>
                    <a:bodyPr/>
                    <a:lstStyle/>
                    <a:p>
                      <a:pPr algn="l" fontAlgn="ctr"/>
                      <a:r>
                        <a:rPr lang="en-US" sz="1200" u="none" strike="noStrike" dirty="0">
                          <a:effectLst/>
                        </a:rPr>
                        <a:t>Junco</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2,400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2,800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3,700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2,828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2,800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3,122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2,592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3,242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3,275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3,070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3,323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3,246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3,329</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2,223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3,266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3,688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3,530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4,537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4,575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2,472</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2751195266"/>
                  </a:ext>
                </a:extLst>
              </a:tr>
              <a:tr h="237287">
                <a:tc>
                  <a:txBody>
                    <a:bodyPr/>
                    <a:lstStyle/>
                    <a:p>
                      <a:pPr algn="l" fontAlgn="ctr"/>
                      <a:r>
                        <a:rPr lang="en-US" sz="1200" u="none" strike="noStrike" dirty="0">
                          <a:effectLst/>
                        </a:rPr>
                        <a:t>Byers Peak</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2,950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2,350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2,750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2,128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2,300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977</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1,003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659</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810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901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937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994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1,000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986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1,066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1,526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457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859</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2372214261"/>
                  </a:ext>
                </a:extLst>
              </a:tr>
              <a:tr h="263600">
                <a:tc>
                  <a:txBody>
                    <a:bodyPr/>
                    <a:lstStyle/>
                    <a:p>
                      <a:pPr algn="l" fontAlgn="ctr"/>
                      <a:r>
                        <a:rPr lang="en-US" sz="1200" u="none" strike="noStrike" dirty="0">
                          <a:effectLst/>
                        </a:rPr>
                        <a:t>St. Louis Cr</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2,052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2,351</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2,650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2,052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2,020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1,001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853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682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886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754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1,112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623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698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604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623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669</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764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743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312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784</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3055257133"/>
                  </a:ext>
                </a:extLst>
              </a:tr>
              <a:tr h="237287">
                <a:tc>
                  <a:txBody>
                    <a:bodyPr/>
                    <a:lstStyle/>
                    <a:p>
                      <a:pPr algn="l" fontAlgn="ctr"/>
                      <a:r>
                        <a:rPr lang="en-US" sz="1200" u="none" strike="noStrike" dirty="0">
                          <a:effectLst/>
                        </a:rPr>
                        <a:t>Baker</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1,230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1,530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1,150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1,144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998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1,185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991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962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1,252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407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890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839</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1,389</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1,083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1,678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1,610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1,441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1,862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1,052</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2026174261"/>
                  </a:ext>
                </a:extLst>
              </a:tr>
              <a:tr h="237287">
                <a:tc>
                  <a:txBody>
                    <a:bodyPr/>
                    <a:lstStyle/>
                    <a:p>
                      <a:pPr algn="l" fontAlgn="ctr"/>
                      <a:r>
                        <a:rPr lang="en-US" sz="1200" u="none" strike="noStrike" dirty="0">
                          <a:effectLst/>
                        </a:rPr>
                        <a:t>Bowen</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830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990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616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710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687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628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568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582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651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596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470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612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420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394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796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665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763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817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684</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3492080288"/>
                  </a:ext>
                </a:extLst>
              </a:tr>
              <a:tr h="235563">
                <a:tc>
                  <a:txBody>
                    <a:bodyPr/>
                    <a:lstStyle/>
                    <a:p>
                      <a:pPr algn="l" fontAlgn="ctr"/>
                      <a:r>
                        <a:rPr lang="en-US" sz="1200" u="none" strike="noStrike" dirty="0">
                          <a:effectLst/>
                        </a:rPr>
                        <a:t>Kinney Cr</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270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370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280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252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203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205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131</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193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328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171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203</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234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490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458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426</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2788964539"/>
                  </a:ext>
                </a:extLst>
              </a:tr>
              <a:tr h="232408">
                <a:tc>
                  <a:txBody>
                    <a:bodyPr/>
                    <a:lstStyle/>
                    <a:p>
                      <a:pPr algn="l" fontAlgn="ctr"/>
                      <a:r>
                        <a:rPr lang="en-US" sz="1200" u="none" strike="noStrike" dirty="0">
                          <a:effectLst/>
                        </a:rPr>
                        <a:t>Lake Evelyn</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150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520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332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420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431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473</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351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412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378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344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378</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167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410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492</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561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517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360</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202</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2400021438"/>
                  </a:ext>
                </a:extLst>
              </a:tr>
              <a:tr h="237287">
                <a:tc>
                  <a:txBody>
                    <a:bodyPr/>
                    <a:lstStyle/>
                    <a:p>
                      <a:pPr algn="l" fontAlgn="ctr"/>
                      <a:r>
                        <a:rPr lang="en-US" sz="1200" u="none" strike="noStrike" dirty="0">
                          <a:effectLst/>
                        </a:rPr>
                        <a:t>Vasquez</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ctr"/>
                      <a:r>
                        <a:rPr lang="en-US" sz="1200" u="none" strike="noStrike" dirty="0">
                          <a:effectLst/>
                        </a:rPr>
                        <a:t>530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615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675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424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530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448</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366</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400</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435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524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461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444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450</a:t>
                      </a:r>
                      <a:endParaRPr lang="en-US" sz="1200" b="1" i="0" u="none" strike="noStrike" dirty="0">
                        <a:solidFill>
                          <a:srgbClr val="2F75B5"/>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455</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654</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921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817</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911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751</a:t>
                      </a:r>
                      <a:endParaRPr lang="en-US" sz="1200" b="0" i="0" u="none" strike="noStrike" dirty="0">
                        <a:solidFill>
                          <a:srgbClr val="000000"/>
                        </a:solidFill>
                        <a:effectLst/>
                        <a:latin typeface="Calibri" panose="020F0502020204030204" pitchFamily="34" charset="0"/>
                      </a:endParaRPr>
                    </a:p>
                  </a:txBody>
                  <a:tcPr marL="6027" marR="54243" marT="6027" marB="0" anchor="ctr"/>
                </a:tc>
                <a:tc>
                  <a:txBody>
                    <a:bodyPr/>
                    <a:lstStyle/>
                    <a:p>
                      <a:pPr algn="r" fontAlgn="ctr"/>
                      <a:r>
                        <a:rPr lang="en-US" sz="1200" u="none" strike="noStrike" dirty="0">
                          <a:effectLst/>
                        </a:rPr>
                        <a:t>720</a:t>
                      </a:r>
                      <a:endParaRPr lang="en-US" sz="1200" b="0" i="0" u="none" strike="noStrike" dirty="0">
                        <a:solidFill>
                          <a:srgbClr val="000000"/>
                        </a:solidFill>
                        <a:effectLst/>
                        <a:latin typeface="Calibri" panose="020F0502020204030204" pitchFamily="34" charset="0"/>
                      </a:endParaRPr>
                    </a:p>
                  </a:txBody>
                  <a:tcPr marL="6027" marR="54243" marT="6027" marB="0" anchor="ctr"/>
                </a:tc>
                <a:extLst>
                  <a:ext uri="{0D108BD9-81ED-4DB2-BD59-A6C34878D82A}">
                    <a16:rowId xmlns:a16="http://schemas.microsoft.com/office/drawing/2014/main" xmlns="" val="342414003"/>
                  </a:ext>
                </a:extLst>
              </a:tr>
              <a:tr h="258154">
                <a:tc>
                  <a:txBody>
                    <a:bodyPr/>
                    <a:lstStyle/>
                    <a:p>
                      <a:pPr algn="l" fontAlgn="ctr"/>
                      <a:r>
                        <a:rPr lang="en-US" sz="1200" b="1" u="none" strike="noStrike" dirty="0">
                          <a:effectLst/>
                        </a:rPr>
                        <a:t>Totals</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b"/>
                      <a:r>
                        <a:rPr lang="en-US" sz="1200" b="1" u="none" strike="noStrike" dirty="0">
                          <a:effectLst/>
                        </a:rPr>
                        <a:t>17,962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18,886</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20,655</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17,642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19,281</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15,044</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16,922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19,434</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21,123</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14,275</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11,002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21,345</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25,303</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25,277</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27,262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29,313</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31,412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35,992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36,965</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33,441</a:t>
                      </a:r>
                      <a:endParaRPr lang="en-US" sz="1200" b="1" i="0" u="none" strike="noStrike" dirty="0">
                        <a:solidFill>
                          <a:srgbClr val="000000"/>
                        </a:solidFill>
                        <a:effectLst/>
                        <a:latin typeface="Calibri" panose="020F0502020204030204" pitchFamily="34" charset="0"/>
                      </a:endParaRPr>
                    </a:p>
                  </a:txBody>
                  <a:tcPr marL="6027" marR="54243" marT="6027" marB="0" anchor="b"/>
                </a:tc>
                <a:extLst>
                  <a:ext uri="{0D108BD9-81ED-4DB2-BD59-A6C34878D82A}">
                    <a16:rowId xmlns:a16="http://schemas.microsoft.com/office/drawing/2014/main" xmlns="" val="3733256645"/>
                  </a:ext>
                </a:extLst>
              </a:tr>
              <a:tr h="254600">
                <a:tc>
                  <a:txBody>
                    <a:bodyPr/>
                    <a:lstStyle/>
                    <a:p>
                      <a:pPr algn="l" fontAlgn="ctr"/>
                      <a:r>
                        <a:rPr lang="en-US" sz="1200" b="1" u="none" strike="noStrike" dirty="0">
                          <a:effectLst/>
                        </a:rPr>
                        <a:t>Avg per TH</a:t>
                      </a:r>
                      <a:endParaRPr lang="en-US" sz="1200" b="1" i="0" u="none" strike="noStrike" dirty="0">
                        <a:solidFill>
                          <a:srgbClr val="000000"/>
                        </a:solidFill>
                        <a:effectLst/>
                        <a:latin typeface="Calibri" panose="020F0502020204030204" pitchFamily="34" charset="0"/>
                      </a:endParaRPr>
                    </a:p>
                  </a:txBody>
                  <a:tcPr marL="54243" marR="6027" marT="6027" marB="0" anchor="ctr"/>
                </a:tc>
                <a:tc>
                  <a:txBody>
                    <a:bodyPr/>
                    <a:lstStyle/>
                    <a:p>
                      <a:pPr algn="r" fontAlgn="b"/>
                      <a:r>
                        <a:rPr lang="en-US" sz="1200" b="1" u="none" strike="noStrike" dirty="0">
                          <a:effectLst/>
                        </a:rPr>
                        <a:t>1,996</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2,098</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2,295</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1,960</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2,142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1,672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1,880</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2,159</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2,347</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1,586</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1,222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2,372</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2,811</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2,809</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3,029</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3,257</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3,490</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3,999</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4,107</a:t>
                      </a:r>
                      <a:endParaRPr lang="en-US" sz="1200" b="1" i="0" u="none" strike="noStrike" dirty="0">
                        <a:solidFill>
                          <a:srgbClr val="000000"/>
                        </a:solidFill>
                        <a:effectLst/>
                        <a:latin typeface="Calibri" panose="020F0502020204030204" pitchFamily="34" charset="0"/>
                      </a:endParaRPr>
                    </a:p>
                  </a:txBody>
                  <a:tcPr marL="6027" marR="54243" marT="6027" marB="0" anchor="b"/>
                </a:tc>
                <a:tc>
                  <a:txBody>
                    <a:bodyPr/>
                    <a:lstStyle/>
                    <a:p>
                      <a:pPr algn="r" fontAlgn="b"/>
                      <a:r>
                        <a:rPr lang="en-US" sz="1200" b="1" u="none" strike="noStrike" dirty="0">
                          <a:effectLst/>
                        </a:rPr>
                        <a:t>3,716</a:t>
                      </a:r>
                      <a:endParaRPr lang="en-US" sz="1200" b="1" i="0" u="none" strike="noStrike" dirty="0">
                        <a:solidFill>
                          <a:srgbClr val="000000"/>
                        </a:solidFill>
                        <a:effectLst/>
                        <a:latin typeface="Calibri" panose="020F0502020204030204" pitchFamily="34" charset="0"/>
                      </a:endParaRPr>
                    </a:p>
                  </a:txBody>
                  <a:tcPr marL="6027" marR="54243" marT="6027" marB="0" anchor="b"/>
                </a:tc>
                <a:extLst>
                  <a:ext uri="{0D108BD9-81ED-4DB2-BD59-A6C34878D82A}">
                    <a16:rowId xmlns:a16="http://schemas.microsoft.com/office/drawing/2014/main" xmlns="" val="689019530"/>
                  </a:ext>
                </a:extLst>
              </a:tr>
            </a:tbl>
          </a:graphicData>
        </a:graphic>
      </p:graphicFrame>
      <p:sp>
        <p:nvSpPr>
          <p:cNvPr id="9" name="TextBox 8">
            <a:extLst>
              <a:ext uri="{FF2B5EF4-FFF2-40B4-BE49-F238E27FC236}">
                <a16:creationId xmlns:a16="http://schemas.microsoft.com/office/drawing/2014/main" xmlns="" id="{5CB2638A-A37A-4A97-897B-58A6EB66CB37}"/>
              </a:ext>
            </a:extLst>
          </p:cNvPr>
          <p:cNvSpPr txBox="1"/>
          <p:nvPr/>
        </p:nvSpPr>
        <p:spPr>
          <a:xfrm>
            <a:off x="383571" y="6190585"/>
            <a:ext cx="7090361" cy="400110"/>
          </a:xfrm>
          <a:prstGeom prst="rect">
            <a:avLst/>
          </a:prstGeom>
          <a:noFill/>
        </p:spPr>
        <p:txBody>
          <a:bodyPr wrap="square" rtlCol="0">
            <a:spAutoFit/>
          </a:bodyPr>
          <a:lstStyle/>
          <a:p>
            <a:r>
              <a:rPr lang="en-US" sz="1000" dirty="0"/>
              <a:t>* US Forestry Service</a:t>
            </a:r>
          </a:p>
          <a:p>
            <a:r>
              <a:rPr lang="en-US" sz="1000" dirty="0"/>
              <a:t>** Some TH years missing due to closures or other issues. In that case statistical methods were used to fill in missing year   </a:t>
            </a:r>
          </a:p>
        </p:txBody>
      </p:sp>
      <p:sp>
        <p:nvSpPr>
          <p:cNvPr id="2" name="TextBox 1">
            <a:extLst>
              <a:ext uri="{FF2B5EF4-FFF2-40B4-BE49-F238E27FC236}">
                <a16:creationId xmlns:a16="http://schemas.microsoft.com/office/drawing/2014/main" xmlns="" id="{4E1999B7-A316-45AE-8BF0-8425C68F319C}"/>
              </a:ext>
            </a:extLst>
          </p:cNvPr>
          <p:cNvSpPr txBox="1"/>
          <p:nvPr/>
        </p:nvSpPr>
        <p:spPr>
          <a:xfrm>
            <a:off x="475013" y="1246909"/>
            <a:ext cx="11293436" cy="2169825"/>
          </a:xfrm>
          <a:prstGeom prst="rect">
            <a:avLst/>
          </a:prstGeom>
          <a:noFill/>
        </p:spPr>
        <p:txBody>
          <a:bodyPr wrap="square" rtlCol="0">
            <a:spAutoFit/>
          </a:bodyPr>
          <a:lstStyle/>
          <a:p>
            <a:r>
              <a:rPr lang="en-US" sz="1500" dirty="0"/>
              <a:t>Below is a table outlining the number of people signing in at various trailheads in Grand County. Though used only for Wilderness areas and though not everyone choses to sign in, this record provides a good indication of trail use growth in the County. </a:t>
            </a:r>
          </a:p>
          <a:p>
            <a:endParaRPr lang="en-US" sz="1500" dirty="0"/>
          </a:p>
          <a:p>
            <a:r>
              <a:rPr lang="en-US" sz="1500" dirty="0"/>
              <a:t>As can be seen, average trailhead use more than doubled between the turn of the century and 2018. This is an average annual compound growth rate of 4.1%; 2.5 times the population growth rate in Grand County, 3.5 times that of Colorado, and 7 times that in the US. </a:t>
            </a:r>
          </a:p>
          <a:p>
            <a:endParaRPr lang="en-US" sz="1500" dirty="0"/>
          </a:p>
          <a:p>
            <a:r>
              <a:rPr lang="en-US" sz="1500" dirty="0"/>
              <a:t>Though the growth has not been equally distributed, with Monarch seeing the bulk of increased use, this does show the overall demand for trails and trail access is growing in Grand County.</a:t>
            </a:r>
          </a:p>
          <a:p>
            <a:r>
              <a:rPr lang="en-US" sz="1500" dirty="0"/>
              <a:t> </a:t>
            </a:r>
          </a:p>
        </p:txBody>
      </p:sp>
      <p:sp>
        <p:nvSpPr>
          <p:cNvPr id="3" name="Slide Number Placeholder 2">
            <a:extLst>
              <a:ext uri="{FF2B5EF4-FFF2-40B4-BE49-F238E27FC236}">
                <a16:creationId xmlns:a16="http://schemas.microsoft.com/office/drawing/2014/main" xmlns="" id="{38B61AB5-8CE4-4407-9105-C68FCD6BE248}"/>
              </a:ext>
            </a:extLst>
          </p:cNvPr>
          <p:cNvSpPr>
            <a:spLocks noGrp="1"/>
          </p:cNvSpPr>
          <p:nvPr>
            <p:ph type="sldNum" sz="quarter" idx="12"/>
          </p:nvPr>
        </p:nvSpPr>
        <p:spPr/>
        <p:txBody>
          <a:bodyPr/>
          <a:lstStyle/>
          <a:p>
            <a:fld id="{CA8D9AD5-F248-4919-864A-CFD76CC027D6}" type="slidenum">
              <a:rPr lang="en-US" smtClean="0"/>
              <a:t>43</a:t>
            </a:fld>
            <a:endParaRPr lang="en-US" dirty="0"/>
          </a:p>
        </p:txBody>
      </p:sp>
      <p:sp>
        <p:nvSpPr>
          <p:cNvPr id="4" name="Footer Placeholder 3">
            <a:extLst>
              <a:ext uri="{FF2B5EF4-FFF2-40B4-BE49-F238E27FC236}">
                <a16:creationId xmlns:a16="http://schemas.microsoft.com/office/drawing/2014/main" xmlns="" id="{D8BF96AB-5BCD-4C90-B110-4EABBDDDA5CB}"/>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264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5D093007-37CD-44F2-BAD3-5EBA9692FAAE}"/>
              </a:ext>
            </a:extLst>
          </p:cNvPr>
          <p:cNvSpPr>
            <a:spLocks noGrp="1"/>
          </p:cNvSpPr>
          <p:nvPr>
            <p:ph type="title"/>
          </p:nvPr>
        </p:nvSpPr>
        <p:spPr>
          <a:xfrm>
            <a:off x="7766462" y="320408"/>
            <a:ext cx="3933547" cy="819623"/>
          </a:xfrm>
        </p:spPr>
        <p:txBody>
          <a:bodyPr>
            <a:normAutofit fontScale="90000"/>
          </a:bodyPr>
          <a:lstStyle/>
          <a:p>
            <a:r>
              <a:rPr lang="en-US" dirty="0"/>
              <a:t>Grand County Growth</a:t>
            </a:r>
          </a:p>
        </p:txBody>
      </p:sp>
      <p:graphicFrame>
        <p:nvGraphicFramePr>
          <p:cNvPr id="8" name="Content Placeholder 2" descr="Clustered column chart showing the values of 3 series for 4 categories">
            <a:extLst>
              <a:ext uri="{FF2B5EF4-FFF2-40B4-BE49-F238E27FC236}">
                <a16:creationId xmlns:a16="http://schemas.microsoft.com/office/drawing/2014/main" xmlns="" id="{99E022EB-5242-4D34-990B-8A8A207B25BE}"/>
              </a:ext>
            </a:extLst>
          </p:cNvPr>
          <p:cNvGraphicFramePr>
            <a:graphicFrameLocks noGrp="1"/>
          </p:cNvGraphicFramePr>
          <p:nvPr>
            <p:ph type="pic" idx="1"/>
          </p:nvPr>
        </p:nvGraphicFramePr>
        <p:xfrm>
          <a:off x="0" y="0"/>
          <a:ext cx="73152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2" descr="Clustered column chart showing the values of 3 series for 4 categories">
            <a:extLst>
              <a:ext uri="{FF2B5EF4-FFF2-40B4-BE49-F238E27FC236}">
                <a16:creationId xmlns:a16="http://schemas.microsoft.com/office/drawing/2014/main" xmlns="" id="{D2DAE3C4-2879-4711-91DC-53AB0104E0EB}"/>
              </a:ext>
            </a:extLst>
          </p:cNvPr>
          <p:cNvGraphicFramePr>
            <a:graphicFrameLocks/>
          </p:cNvGraphicFramePr>
          <p:nvPr>
            <p:extLst>
              <p:ext uri="{D42A27DB-BD31-4B8C-83A1-F6EECF244321}">
                <p14:modId xmlns:p14="http://schemas.microsoft.com/office/powerpoint/2010/main" val="633559145"/>
              </p:ext>
            </p:extLst>
          </p:nvPr>
        </p:nvGraphicFramePr>
        <p:xfrm>
          <a:off x="0" y="0"/>
          <a:ext cx="73152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3">
            <a:extLst>
              <a:ext uri="{FF2B5EF4-FFF2-40B4-BE49-F238E27FC236}">
                <a16:creationId xmlns:a16="http://schemas.microsoft.com/office/drawing/2014/main" xmlns="" id="{E662ED37-748B-43B6-865A-4B6F8A750884}"/>
              </a:ext>
            </a:extLst>
          </p:cNvPr>
          <p:cNvSpPr txBox="1">
            <a:spLocks/>
          </p:cNvSpPr>
          <p:nvPr/>
        </p:nvSpPr>
        <p:spPr>
          <a:xfrm>
            <a:off x="7937660" y="1633828"/>
            <a:ext cx="3762349" cy="465593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200"/>
              </a:spcBef>
              <a:buClr>
                <a:schemeClr val="tx2"/>
              </a:buClr>
              <a:buSzPct val="100000"/>
              <a:buFont typeface="Arial" pitchFamily="34" charset="0"/>
              <a:buNone/>
              <a:defRPr sz="1600" kern="1200">
                <a:solidFill>
                  <a:schemeClr val="bg1"/>
                </a:solidFill>
                <a:latin typeface="+mn-lt"/>
                <a:ea typeface="+mn-ea"/>
                <a:cs typeface="+mn-cs"/>
              </a:defRPr>
            </a:lvl1pPr>
            <a:lvl2pPr marL="457200" indent="0" algn="l" defTabSz="914400" rtl="0" eaLnBrk="1" latinLnBrk="0" hangingPunct="1">
              <a:lnSpc>
                <a:spcPct val="90000"/>
              </a:lnSpc>
              <a:spcBef>
                <a:spcPts val="1000"/>
              </a:spcBef>
              <a:buClr>
                <a:schemeClr val="tx2"/>
              </a:buClr>
              <a:buSzPct val="100000"/>
              <a:buFont typeface="Arial"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800"/>
              </a:spcBef>
              <a:buClr>
                <a:schemeClr val="tx2"/>
              </a:buClr>
              <a:buSzPct val="100000"/>
              <a:buFont typeface="Arial" pitchFamily="34" charset="0"/>
              <a:buNone/>
              <a:defRPr sz="1000" kern="1200">
                <a:solidFill>
                  <a:schemeClr val="tx2"/>
                </a:solidFill>
                <a:latin typeface="+mn-lt"/>
                <a:ea typeface="+mn-ea"/>
                <a:cs typeface="+mn-cs"/>
              </a:defRPr>
            </a:lvl3pPr>
            <a:lvl4pPr marL="1371600" indent="0" algn="l" defTabSz="914400" rtl="0" eaLnBrk="1" latinLnBrk="0" hangingPunct="1">
              <a:lnSpc>
                <a:spcPct val="90000"/>
              </a:lnSpc>
              <a:spcBef>
                <a:spcPts val="800"/>
              </a:spcBef>
              <a:buClr>
                <a:schemeClr val="tx2"/>
              </a:buClr>
              <a:buSzPct val="100000"/>
              <a:buFont typeface="Arial" pitchFamily="34" charset="0"/>
              <a:buNone/>
              <a:defRPr sz="900" kern="1200">
                <a:solidFill>
                  <a:schemeClr val="tx2"/>
                </a:solidFill>
                <a:latin typeface="+mn-lt"/>
                <a:ea typeface="+mn-ea"/>
                <a:cs typeface="+mn-cs"/>
              </a:defRPr>
            </a:lvl4pPr>
            <a:lvl5pPr marL="1828800" indent="0" algn="l" defTabSz="914400" rtl="0" eaLnBrk="1" latinLnBrk="0" hangingPunct="1">
              <a:lnSpc>
                <a:spcPct val="90000"/>
              </a:lnSpc>
              <a:spcBef>
                <a:spcPts val="800"/>
              </a:spcBef>
              <a:buClr>
                <a:schemeClr val="tx2"/>
              </a:buClr>
              <a:buSzPct val="100000"/>
              <a:buFont typeface="Arial" pitchFamily="34" charset="0"/>
              <a:buNone/>
              <a:defRPr sz="900" kern="1200">
                <a:solidFill>
                  <a:schemeClr val="tx2"/>
                </a:solidFill>
                <a:latin typeface="+mn-lt"/>
                <a:ea typeface="+mn-ea"/>
                <a:cs typeface="+mn-cs"/>
              </a:defRPr>
            </a:lvl5pPr>
            <a:lvl6pPr marL="2286000" indent="0" algn="l" defTabSz="914400" rtl="0" eaLnBrk="1" latinLnBrk="0" hangingPunct="1">
              <a:lnSpc>
                <a:spcPct val="90000"/>
              </a:lnSpc>
              <a:spcBef>
                <a:spcPts val="800"/>
              </a:spcBef>
              <a:buSzPct val="100000"/>
              <a:buFont typeface="Arial" pitchFamily="34" charset="0"/>
              <a:buNone/>
              <a:defRPr sz="900" kern="1200">
                <a:solidFill>
                  <a:schemeClr val="tx2"/>
                </a:solidFill>
                <a:latin typeface="+mn-lt"/>
                <a:ea typeface="+mn-ea"/>
                <a:cs typeface="+mn-cs"/>
              </a:defRPr>
            </a:lvl6pPr>
            <a:lvl7pPr marL="2743200" indent="0" algn="l" defTabSz="914400" rtl="0" eaLnBrk="1" latinLnBrk="0" hangingPunct="1">
              <a:lnSpc>
                <a:spcPct val="90000"/>
              </a:lnSpc>
              <a:spcBef>
                <a:spcPts val="800"/>
              </a:spcBef>
              <a:buSzPct val="100000"/>
              <a:buFont typeface="Arial" pitchFamily="34" charset="0"/>
              <a:buNone/>
              <a:defRPr sz="900" kern="1200" baseline="0">
                <a:solidFill>
                  <a:schemeClr val="tx2"/>
                </a:solidFill>
                <a:latin typeface="+mn-lt"/>
                <a:ea typeface="+mn-ea"/>
                <a:cs typeface="+mn-cs"/>
              </a:defRPr>
            </a:lvl7pPr>
            <a:lvl8pPr marL="3200400" indent="0" algn="l" defTabSz="914400" rtl="0" eaLnBrk="1" latinLnBrk="0" hangingPunct="1">
              <a:lnSpc>
                <a:spcPct val="90000"/>
              </a:lnSpc>
              <a:spcBef>
                <a:spcPts val="800"/>
              </a:spcBef>
              <a:buSzPct val="100000"/>
              <a:buFont typeface="Arial" pitchFamily="34" charset="0"/>
              <a:buNone/>
              <a:defRPr sz="900" kern="1200" baseline="0">
                <a:solidFill>
                  <a:schemeClr val="tx2"/>
                </a:solidFill>
                <a:latin typeface="+mn-lt"/>
                <a:ea typeface="+mn-ea"/>
                <a:cs typeface="+mn-cs"/>
              </a:defRPr>
            </a:lvl8pPr>
            <a:lvl9pPr marL="3657600" indent="0" algn="l" defTabSz="914400" rtl="0" eaLnBrk="1" latinLnBrk="0" hangingPunct="1">
              <a:lnSpc>
                <a:spcPct val="90000"/>
              </a:lnSpc>
              <a:spcBef>
                <a:spcPts val="800"/>
              </a:spcBef>
              <a:buSzPct val="100000"/>
              <a:buFont typeface="Arial" pitchFamily="34" charset="0"/>
              <a:buNone/>
              <a:defRPr sz="900" kern="1200" baseline="0">
                <a:solidFill>
                  <a:schemeClr val="tx2"/>
                </a:solidFill>
                <a:latin typeface="+mn-lt"/>
                <a:ea typeface="+mn-ea"/>
                <a:cs typeface="+mn-cs"/>
              </a:defRPr>
            </a:lvl9pPr>
          </a:lstStyle>
          <a:p>
            <a:r>
              <a:rPr lang="en-US" sz="1800" dirty="0"/>
              <a:t>This graph, seen earlier, shows the lodging tax collections between 2015 and 2019, almost doubling, with a compound annual growth rate of 14.7%. </a:t>
            </a:r>
          </a:p>
          <a:p>
            <a:r>
              <a:rPr lang="en-US" sz="1800" dirty="0"/>
              <a:t>Growth in lodging visits can be used as a good proxy for growth in tourism, as can retail sales. </a:t>
            </a:r>
          </a:p>
          <a:p>
            <a:r>
              <a:rPr lang="en-US" sz="1800" dirty="0"/>
              <a:t>Combined with the 15% growth in retail sales and recreational spending along with sales tax, and 22% growth in building permits, we see additional evidence of strong continued growth in Grand County, driven by outdoor recreation assets. </a:t>
            </a:r>
          </a:p>
          <a:p>
            <a:r>
              <a:rPr lang="en-US" sz="1800" dirty="0"/>
              <a:t>As with trail use, the growth rate is significantly exceeding growth in the county’s population. Indications and trends would project this growth to continue for the foreseeable future. </a:t>
            </a:r>
          </a:p>
        </p:txBody>
      </p:sp>
      <p:sp>
        <p:nvSpPr>
          <p:cNvPr id="7" name="Title 1">
            <a:extLst>
              <a:ext uri="{FF2B5EF4-FFF2-40B4-BE49-F238E27FC236}">
                <a16:creationId xmlns:a16="http://schemas.microsoft.com/office/drawing/2014/main" xmlns="" id="{44AF65FE-7DB0-48BF-A6D9-834455A70A79}"/>
              </a:ext>
            </a:extLst>
          </p:cNvPr>
          <p:cNvSpPr txBox="1">
            <a:spLocks/>
          </p:cNvSpPr>
          <p:nvPr/>
        </p:nvSpPr>
        <p:spPr>
          <a:xfrm>
            <a:off x="1640511" y="225632"/>
            <a:ext cx="4455489" cy="819623"/>
          </a:xfrm>
          <a:prstGeom prst="rect">
            <a:avLst/>
          </a:prstGeom>
        </p:spPr>
        <p:txBody>
          <a:bodyPr vert="horz" lIns="91440" tIns="45720" rIns="91440" bIns="45720" rtlCol="0" anchor="b">
            <a:normAutofit fontScale="90000" lnSpcReduction="20000"/>
          </a:bodyPr>
          <a:lstStyle>
            <a:lvl1pPr marL="0" indent="0" algn="l" defTabSz="914400" rtl="0" eaLnBrk="1" latinLnBrk="0" hangingPunct="1">
              <a:lnSpc>
                <a:spcPct val="90000"/>
              </a:lnSpc>
              <a:spcBef>
                <a:spcPct val="0"/>
              </a:spcBef>
              <a:buFont typeface="Arial" pitchFamily="34" charset="0"/>
              <a:buNone/>
              <a:defRPr sz="3400" b="0" kern="1200">
                <a:solidFill>
                  <a:schemeClr val="bg1"/>
                </a:solidFill>
                <a:latin typeface="+mj-lt"/>
                <a:ea typeface="+mj-ea"/>
                <a:cs typeface="+mj-cs"/>
              </a:defRPr>
            </a:lvl1pPr>
          </a:lstStyle>
          <a:p>
            <a:pPr algn="ctr"/>
            <a:r>
              <a:rPr lang="en-US" dirty="0">
                <a:solidFill>
                  <a:schemeClr val="bg2">
                    <a:lumMod val="25000"/>
                  </a:schemeClr>
                </a:solidFill>
              </a:rPr>
              <a:t>Grand County Lodging Taxes</a:t>
            </a:r>
          </a:p>
        </p:txBody>
      </p:sp>
      <p:sp>
        <p:nvSpPr>
          <p:cNvPr id="2" name="Slide Number Placeholder 1">
            <a:extLst>
              <a:ext uri="{FF2B5EF4-FFF2-40B4-BE49-F238E27FC236}">
                <a16:creationId xmlns:a16="http://schemas.microsoft.com/office/drawing/2014/main" xmlns="" id="{00C92E2C-51FA-498A-95C1-175EF90C8821}"/>
              </a:ext>
            </a:extLst>
          </p:cNvPr>
          <p:cNvSpPr>
            <a:spLocks noGrp="1"/>
          </p:cNvSpPr>
          <p:nvPr>
            <p:ph type="sldNum" sz="quarter" idx="12"/>
          </p:nvPr>
        </p:nvSpPr>
        <p:spPr/>
        <p:txBody>
          <a:bodyPr/>
          <a:lstStyle/>
          <a:p>
            <a:fld id="{CA8D9AD5-F248-4919-864A-CFD76CC027D6}" type="slidenum">
              <a:rPr lang="en-US" smtClean="0"/>
              <a:t>44</a:t>
            </a:fld>
            <a:endParaRPr lang="en-US" dirty="0"/>
          </a:p>
        </p:txBody>
      </p:sp>
      <p:sp>
        <p:nvSpPr>
          <p:cNvPr id="3" name="Footer Placeholder 2">
            <a:extLst>
              <a:ext uri="{FF2B5EF4-FFF2-40B4-BE49-F238E27FC236}">
                <a16:creationId xmlns:a16="http://schemas.microsoft.com/office/drawing/2014/main" xmlns="" id="{5FC1481F-8758-4993-8777-09DB950E3D3C}"/>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91115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433775"/>
            <a:ext cx="10850880" cy="872510"/>
          </a:xfrm>
          <a:solidFill>
            <a:schemeClr val="accent3">
              <a:lumMod val="50000"/>
            </a:schemeClr>
          </a:solidFill>
        </p:spPr>
        <p:txBody>
          <a:bodyPr anchor="ctr">
            <a:normAutofit/>
          </a:bodyPr>
          <a:lstStyle/>
          <a:p>
            <a:r>
              <a:rPr lang="en-US" sz="4000" dirty="0">
                <a:solidFill>
                  <a:schemeClr val="bg1"/>
                </a:solidFill>
              </a:rPr>
              <a:t> Demographic and Recreation Trends</a:t>
            </a:r>
            <a:endParaRPr lang="en-US" sz="36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3" name="Footer Placeholder 2">
            <a:extLst>
              <a:ext uri="{FF2B5EF4-FFF2-40B4-BE49-F238E27FC236}">
                <a16:creationId xmlns:a16="http://schemas.microsoft.com/office/drawing/2014/main" xmlns="" id="{3CFDAB43-B160-4372-A2A2-FF2B2D6C2C69}"/>
              </a:ext>
            </a:extLst>
          </p:cNvPr>
          <p:cNvSpPr>
            <a:spLocks noGrp="1"/>
          </p:cNvSpPr>
          <p:nvPr>
            <p:ph type="ftr" sz="quarter" idx="11"/>
          </p:nvPr>
        </p:nvSpPr>
        <p:spPr/>
        <p:txBody>
          <a:bodyPr/>
          <a:lstStyle/>
          <a:p>
            <a:r>
              <a:rPr lang="en-US"/>
              <a:t>Summit Economics, LLC</a:t>
            </a:r>
            <a:endParaRPr lang="en-US" dirty="0"/>
          </a:p>
        </p:txBody>
      </p:sp>
      <p:sp>
        <p:nvSpPr>
          <p:cNvPr id="5" name="TextBox 4">
            <a:extLst>
              <a:ext uri="{FF2B5EF4-FFF2-40B4-BE49-F238E27FC236}">
                <a16:creationId xmlns:a16="http://schemas.microsoft.com/office/drawing/2014/main" xmlns="" id="{56A31A50-C2D7-49F1-A728-C30AC7B36360}"/>
              </a:ext>
            </a:extLst>
          </p:cNvPr>
          <p:cNvSpPr txBox="1"/>
          <p:nvPr/>
        </p:nvSpPr>
        <p:spPr>
          <a:xfrm>
            <a:off x="997527" y="1615044"/>
            <a:ext cx="9535886" cy="5539978"/>
          </a:xfrm>
          <a:prstGeom prst="rect">
            <a:avLst/>
          </a:prstGeom>
          <a:noFill/>
        </p:spPr>
        <p:txBody>
          <a:bodyPr wrap="square" rtlCol="0">
            <a:spAutoFit/>
          </a:bodyPr>
          <a:lstStyle/>
          <a:p>
            <a:r>
              <a:rPr lang="en-US" dirty="0"/>
              <a:t>Demographic Trends: </a:t>
            </a:r>
          </a:p>
          <a:p>
            <a:pPr marL="285750" indent="-285750">
              <a:buFont typeface="Arial" panose="020B0604020202020204" pitchFamily="34" charset="0"/>
              <a:buChar char="•"/>
            </a:pPr>
            <a:r>
              <a:rPr lang="en-US" sz="1800" dirty="0"/>
              <a:t>Grand County </a:t>
            </a:r>
            <a:r>
              <a:rPr lang="en-US" dirty="0"/>
              <a:t>has grown</a:t>
            </a:r>
            <a:r>
              <a:rPr lang="en-US" sz="1800" dirty="0"/>
              <a:t> rapidly since the 1970s, with 378% growth in the past 50 years. This has outpaced the population growth in the US, at 162% over the same period, and even Colorado, at 261%. </a:t>
            </a:r>
            <a:r>
              <a:rPr lang="en-US" dirty="0"/>
              <a:t>The expected</a:t>
            </a:r>
            <a:r>
              <a:rPr lang="en-US" sz="1800" dirty="0"/>
              <a:t> continued growth of the US  and Colorado, will likely lead to </a:t>
            </a:r>
            <a:r>
              <a:rPr lang="en-US" sz="1800" b="1" i="1" dirty="0"/>
              <a:t>increased tourist demands for Grand County in the future.</a:t>
            </a:r>
            <a:r>
              <a:rPr lang="en-US" sz="1800" i="1" dirty="0"/>
              <a:t> </a:t>
            </a:r>
          </a:p>
          <a:p>
            <a:pPr marL="285750" indent="-285750">
              <a:buFont typeface="Arial" panose="020B0604020202020204" pitchFamily="34" charset="0"/>
              <a:buChar char="•"/>
            </a:pPr>
            <a:r>
              <a:rPr lang="en-US" sz="1800" dirty="0"/>
              <a:t>As more baby boomers retire and can live wherever they chose, as more people have the freedom to work remotely, and as access to outdoor recreation continues to grow as a priority for much of the population, Grand County should see growth in these areas as well</a:t>
            </a:r>
          </a:p>
          <a:p>
            <a:endParaRPr lang="en-US" dirty="0"/>
          </a:p>
          <a:p>
            <a:r>
              <a:rPr lang="en-US" sz="1800" dirty="0"/>
              <a:t>Recreation Trends:</a:t>
            </a:r>
            <a:endParaRPr lang="en-US" dirty="0"/>
          </a:p>
          <a:p>
            <a:pPr marL="285750" indent="-285750">
              <a:buFont typeface="Arial" panose="020B0604020202020204" pitchFamily="34" charset="0"/>
              <a:buChar char="•"/>
            </a:pPr>
            <a:r>
              <a:rPr lang="en-US" sz="1800" b="1" i="1" dirty="0"/>
              <a:t>71% of Coloradans engage in outdoor activities </a:t>
            </a:r>
            <a:r>
              <a:rPr lang="en-US" sz="1800" dirty="0"/>
              <a:t>(50% of Americans). </a:t>
            </a:r>
          </a:p>
          <a:p>
            <a:pPr marL="285750" indent="-285750">
              <a:buFont typeface="Arial" panose="020B0604020202020204" pitchFamily="34" charset="0"/>
              <a:buChar char="•"/>
            </a:pPr>
            <a:r>
              <a:rPr lang="en-US" dirty="0"/>
              <a:t>Between 2012 and 2017, </a:t>
            </a:r>
            <a:r>
              <a:rPr lang="en-US" b="1" i="1" dirty="0"/>
              <a:t>total days engaged in outdoor recreation is up 25%</a:t>
            </a:r>
            <a:r>
              <a:rPr lang="en-US" dirty="0"/>
              <a:t>, led primarily by trail-based activities (hiking, mountain biking, trail running, snowshoeing, etc.).</a:t>
            </a:r>
          </a:p>
          <a:p>
            <a:pPr marL="285750" indent="-285750">
              <a:buFont typeface="Arial" panose="020B0604020202020204" pitchFamily="34" charset="0"/>
              <a:buChar char="•"/>
            </a:pPr>
            <a:r>
              <a:rPr lang="en-US" dirty="0"/>
              <a:t>Given the trail network and natural beauty of the area, Grand County seems well positioned to take advantage of this trend. </a:t>
            </a:r>
          </a:p>
          <a:p>
            <a:endParaRPr lang="en-US" sz="1800" b="1" i="1" dirty="0"/>
          </a:p>
          <a:p>
            <a:endParaRPr lang="en-US" sz="1800" b="1" i="1" dirty="0"/>
          </a:p>
          <a:p>
            <a:r>
              <a:rPr lang="en-US" sz="1200" dirty="0"/>
              <a:t>* Additional information, data, and analysis is found in Appendix G</a:t>
            </a:r>
          </a:p>
          <a:p>
            <a:endParaRPr lang="en-US" sz="1800" dirty="0"/>
          </a:p>
          <a:p>
            <a:endParaRPr lang="en-US" dirty="0"/>
          </a:p>
        </p:txBody>
      </p:sp>
    </p:spTree>
    <p:extLst>
      <p:ext uri="{BB962C8B-B14F-4D97-AF65-F5344CB8AC3E}">
        <p14:creationId xmlns:p14="http://schemas.microsoft.com/office/powerpoint/2010/main" val="216921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492028"/>
            <a:ext cx="10850880" cy="825009"/>
          </a:xfrm>
          <a:solidFill>
            <a:schemeClr val="accent3">
              <a:lumMod val="50000"/>
            </a:schemeClr>
          </a:solidFill>
        </p:spPr>
        <p:txBody>
          <a:bodyPr anchor="ctr">
            <a:normAutofit/>
          </a:bodyPr>
          <a:lstStyle/>
          <a:p>
            <a:r>
              <a:rPr lang="en-US" sz="4000" dirty="0">
                <a:solidFill>
                  <a:schemeClr val="bg1"/>
                </a:solidFill>
              </a:rPr>
              <a:t>  Climate Change</a:t>
            </a:r>
            <a:endParaRPr lang="en-US" sz="36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sp>
        <p:nvSpPr>
          <p:cNvPr id="3" name="Footer Placeholder 2">
            <a:extLst>
              <a:ext uri="{FF2B5EF4-FFF2-40B4-BE49-F238E27FC236}">
                <a16:creationId xmlns:a16="http://schemas.microsoft.com/office/drawing/2014/main" xmlns="" id="{4C3E8911-090C-4380-8783-83B1441E2857}"/>
              </a:ext>
            </a:extLst>
          </p:cNvPr>
          <p:cNvSpPr>
            <a:spLocks noGrp="1"/>
          </p:cNvSpPr>
          <p:nvPr>
            <p:ph type="ftr" sz="quarter" idx="11"/>
          </p:nvPr>
        </p:nvSpPr>
        <p:spPr/>
        <p:txBody>
          <a:bodyPr/>
          <a:lstStyle/>
          <a:p>
            <a:r>
              <a:rPr lang="en-US"/>
              <a:t>Summit Economics, LLC</a:t>
            </a:r>
            <a:endParaRPr lang="en-US" dirty="0"/>
          </a:p>
        </p:txBody>
      </p:sp>
      <p:sp>
        <p:nvSpPr>
          <p:cNvPr id="6" name="Content Placeholder 5">
            <a:extLst>
              <a:ext uri="{FF2B5EF4-FFF2-40B4-BE49-F238E27FC236}">
                <a16:creationId xmlns:a16="http://schemas.microsoft.com/office/drawing/2014/main" xmlns="" id="{19D31D91-7431-4C8C-8696-F8117BD9B235}"/>
              </a:ext>
            </a:extLst>
          </p:cNvPr>
          <p:cNvSpPr>
            <a:spLocks noGrp="1"/>
          </p:cNvSpPr>
          <p:nvPr>
            <p:ph idx="1"/>
          </p:nvPr>
        </p:nvSpPr>
        <p:spPr>
          <a:xfrm>
            <a:off x="866899" y="1901952"/>
            <a:ext cx="9983981" cy="4464020"/>
          </a:xfrm>
        </p:spPr>
        <p:txBody>
          <a:bodyPr>
            <a:normAutofit lnSpcReduction="10000"/>
          </a:bodyPr>
          <a:lstStyle/>
          <a:p>
            <a:pPr marL="45720" indent="0">
              <a:buNone/>
            </a:pPr>
            <a:r>
              <a:rPr lang="en-US" sz="2000" dirty="0"/>
              <a:t>What </a:t>
            </a:r>
            <a:r>
              <a:rPr lang="en-US" dirty="0"/>
              <a:t>impact will climate change have on Grand County outdoor recreation assets? </a:t>
            </a:r>
          </a:p>
          <a:p>
            <a:pPr marL="45720" indent="0">
              <a:buNone/>
            </a:pPr>
            <a:r>
              <a:rPr lang="en-US" sz="2000" dirty="0"/>
              <a:t>The Bad</a:t>
            </a:r>
          </a:p>
          <a:p>
            <a:pPr marL="628650" lvl="1" indent="-171450">
              <a:lnSpc>
                <a:spcPct val="100000"/>
              </a:lnSpc>
              <a:spcBef>
                <a:spcPts val="1200"/>
              </a:spcBef>
              <a:buFont typeface="Arial" panose="020B0604020202020204" pitchFamily="34" charset="0"/>
              <a:buChar char="•"/>
            </a:pPr>
            <a:r>
              <a:rPr lang="en-US" sz="1400" dirty="0"/>
              <a:t>Slight precipitation increase in winter, but more will fall as rain decreasing snow quality.</a:t>
            </a:r>
          </a:p>
          <a:p>
            <a:pPr marL="628650" lvl="1" indent="-171450">
              <a:lnSpc>
                <a:spcPct val="100000"/>
              </a:lnSpc>
              <a:spcBef>
                <a:spcPts val="1200"/>
              </a:spcBef>
              <a:buFont typeface="Arial" panose="020B0604020202020204" pitchFamily="34" charset="0"/>
              <a:buChar char="•"/>
            </a:pPr>
            <a:r>
              <a:rPr lang="en-US" sz="1400" dirty="0"/>
              <a:t>Mid-season snowpack unchanged prior to 2050. Decreasing April-1 snowpack (already being seen)</a:t>
            </a:r>
          </a:p>
          <a:p>
            <a:pPr marL="628650" lvl="1" indent="-171450">
              <a:lnSpc>
                <a:spcPct val="100000"/>
              </a:lnSpc>
              <a:spcBef>
                <a:spcPts val="1200"/>
              </a:spcBef>
              <a:buFont typeface="Arial" panose="020B0604020202020204" pitchFamily="34" charset="0"/>
              <a:buChar char="•"/>
            </a:pPr>
            <a:r>
              <a:rPr lang="en-US" sz="1400" dirty="0"/>
              <a:t>Earlier and greater peak stream flows, lower average and minimum flows, higher water temperature affecting fish life.</a:t>
            </a:r>
          </a:p>
          <a:p>
            <a:pPr marL="628650" lvl="1" indent="-171450">
              <a:lnSpc>
                <a:spcPct val="100000"/>
              </a:lnSpc>
              <a:spcBef>
                <a:spcPts val="1200"/>
              </a:spcBef>
              <a:buFont typeface="Arial" panose="020B0604020202020204" pitchFamily="34" charset="0"/>
              <a:buChar char="•"/>
            </a:pPr>
            <a:r>
              <a:rPr lang="en-US" sz="1400" dirty="0">
                <a:ea typeface="Calibri" panose="020F0502020204030204" pitchFamily="34" charset="0"/>
                <a:cs typeface="Calibri" panose="020F0502020204030204" pitchFamily="34" charset="0"/>
              </a:rPr>
              <a:t>Studies consistently indicate that by the mid-century, the fire season will be longer, the annual area burned will be much greater, and the risk of very large wildfires will be much higher. The summer and fall of 2020 may be indicators of challenges to be faced for Colorado and Grand County in the future</a:t>
            </a:r>
            <a:r>
              <a:rPr lang="en-US" sz="1400" dirty="0">
                <a:ea typeface="Calibri" panose="020F0502020204030204" pitchFamily="34" charset="0"/>
                <a:cs typeface="Times New Roman" panose="02020603050405020304" pitchFamily="18" charset="0"/>
              </a:rPr>
              <a:t>. </a:t>
            </a:r>
          </a:p>
          <a:p>
            <a:pPr marL="45720" indent="0">
              <a:buNone/>
            </a:pPr>
            <a:r>
              <a:rPr lang="en-US" sz="2000" dirty="0"/>
              <a:t>Opportunities</a:t>
            </a:r>
          </a:p>
          <a:p>
            <a:pPr marL="628650" lvl="1" indent="-171450">
              <a:buFont typeface="Arial" panose="020B0604020202020204" pitchFamily="34" charset="0"/>
              <a:buChar char="•"/>
            </a:pPr>
            <a:r>
              <a:rPr lang="en-US" sz="1400" dirty="0"/>
              <a:t>Longer summer and shoulder seasons</a:t>
            </a:r>
          </a:p>
          <a:p>
            <a:pPr marL="628650" lvl="1" indent="-171450">
              <a:buFont typeface="Arial" panose="020B0604020202020204" pitchFamily="34" charset="0"/>
              <a:buChar char="•"/>
            </a:pPr>
            <a:r>
              <a:rPr lang="en-US" sz="1400" dirty="0"/>
              <a:t>Attracting front range and other residents to cooler climate during hot summers</a:t>
            </a:r>
          </a:p>
          <a:p>
            <a:pPr marL="628650" lvl="1" indent="-171450">
              <a:buFont typeface="Arial" panose="020B0604020202020204" pitchFamily="34" charset="0"/>
              <a:buChar char="•"/>
            </a:pPr>
            <a:r>
              <a:rPr lang="en-US" sz="1400" dirty="0"/>
              <a:t>Milder winters make Grand County more attractive for year-round residence</a:t>
            </a:r>
          </a:p>
          <a:p>
            <a:pPr marL="137160" indent="0">
              <a:buNone/>
            </a:pPr>
            <a:r>
              <a:rPr lang="en-US" sz="1100" dirty="0"/>
              <a:t>* More detailed climate change information, forecasts, and analysis found in Appendix F</a:t>
            </a:r>
          </a:p>
          <a:p>
            <a:pPr marL="457200" lvl="1" indent="0">
              <a:buNone/>
            </a:pPr>
            <a:endParaRPr lang="en-US" sz="1500" dirty="0"/>
          </a:p>
          <a:p>
            <a:pPr marL="457200" lvl="1" indent="0">
              <a:buNone/>
            </a:pPr>
            <a:endParaRPr lang="en-US" sz="1500" dirty="0"/>
          </a:p>
          <a:p>
            <a:endParaRPr lang="en-US" dirty="0"/>
          </a:p>
        </p:txBody>
      </p:sp>
    </p:spTree>
    <p:extLst>
      <p:ext uri="{BB962C8B-B14F-4D97-AF65-F5344CB8AC3E}">
        <p14:creationId xmlns:p14="http://schemas.microsoft.com/office/powerpoint/2010/main" val="114525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A6A2E73-5F75-4BDC-A329-CFDEF608869E}"/>
              </a:ext>
            </a:extLst>
          </p:cNvPr>
          <p:cNvSpPr>
            <a:spLocks noGrp="1"/>
          </p:cNvSpPr>
          <p:nvPr>
            <p:ph idx="1"/>
          </p:nvPr>
        </p:nvSpPr>
        <p:spPr>
          <a:xfrm>
            <a:off x="1790700" y="1600201"/>
            <a:ext cx="8610600" cy="2971799"/>
          </a:xfrm>
        </p:spPr>
        <p:txBody>
          <a:bodyPr>
            <a:normAutofit lnSpcReduction="10000"/>
          </a:bodyPr>
          <a:lstStyle/>
          <a:p>
            <a:pPr marL="0" indent="0">
              <a:buNone/>
            </a:pPr>
            <a:r>
              <a:rPr lang="en-US" sz="5400" b="1" dirty="0"/>
              <a:t>Deeper analysis:</a:t>
            </a:r>
          </a:p>
          <a:p>
            <a:pPr marL="0" indent="0">
              <a:buNone/>
            </a:pPr>
            <a:endParaRPr lang="en-US" sz="6400" b="1" dirty="0"/>
          </a:p>
          <a:p>
            <a:pPr marL="0" indent="0" algn="ctr">
              <a:buNone/>
            </a:pPr>
            <a:r>
              <a:rPr lang="en-US" sz="6400" b="1" dirty="0"/>
              <a:t>Lessons from COVID-19</a:t>
            </a:r>
            <a:endParaRPr lang="en-US" sz="5400" b="1" dirty="0"/>
          </a:p>
          <a:p>
            <a:pPr marL="0" indent="0">
              <a:buNone/>
            </a:pPr>
            <a:endParaRPr lang="en-US" sz="5400" b="1" dirty="0"/>
          </a:p>
        </p:txBody>
      </p:sp>
      <p:sp>
        <p:nvSpPr>
          <p:cNvPr id="4" name="Slide Number Placeholder 3">
            <a:extLst>
              <a:ext uri="{FF2B5EF4-FFF2-40B4-BE49-F238E27FC236}">
                <a16:creationId xmlns:a16="http://schemas.microsoft.com/office/drawing/2014/main" xmlns="" id="{BD9875F9-55D4-4849-BC01-C7DD3780C139}"/>
              </a:ext>
            </a:extLst>
          </p:cNvPr>
          <p:cNvSpPr>
            <a:spLocks noGrp="1"/>
          </p:cNvSpPr>
          <p:nvPr>
            <p:ph type="sldNum" sz="quarter" idx="12"/>
          </p:nvPr>
        </p:nvSpPr>
        <p:spPr/>
        <p:txBody>
          <a:bodyPr/>
          <a:lstStyle/>
          <a:p>
            <a:fld id="{3247F075-2D20-4E1F-BC32-AA4462AB8F2D}" type="slidenum">
              <a:rPr lang="en-US" smtClean="0"/>
              <a:pPr/>
              <a:t>47</a:t>
            </a:fld>
            <a:endParaRPr lang="en-US" dirty="0"/>
          </a:p>
        </p:txBody>
      </p:sp>
      <p:sp>
        <p:nvSpPr>
          <p:cNvPr id="2" name="Footer Placeholder 1">
            <a:extLst>
              <a:ext uri="{FF2B5EF4-FFF2-40B4-BE49-F238E27FC236}">
                <a16:creationId xmlns:a16="http://schemas.microsoft.com/office/drawing/2014/main" xmlns="" id="{757230F4-B35F-4139-B486-35BC8C250527}"/>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12981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C3E75FDC-43F6-4B89-9A6B-BCE60F5F64DA}"/>
              </a:ext>
            </a:extLst>
          </p:cNvPr>
          <p:cNvSpPr>
            <a:spLocks noGrp="1"/>
          </p:cNvSpPr>
          <p:nvPr>
            <p:ph type="title"/>
          </p:nvPr>
        </p:nvSpPr>
        <p:spPr>
          <a:xfrm>
            <a:off x="760411" y="661318"/>
            <a:ext cx="3479079" cy="1031950"/>
          </a:xfrm>
        </p:spPr>
        <p:txBody>
          <a:bodyPr>
            <a:normAutofit fontScale="90000"/>
          </a:bodyPr>
          <a:lstStyle/>
          <a:p>
            <a:r>
              <a:rPr lang="en-US" dirty="0"/>
              <a:t>COVID-19 and Community Movement</a:t>
            </a:r>
          </a:p>
        </p:txBody>
      </p:sp>
      <p:sp>
        <p:nvSpPr>
          <p:cNvPr id="12" name="Text Placeholder 2">
            <a:extLst>
              <a:ext uri="{FF2B5EF4-FFF2-40B4-BE49-F238E27FC236}">
                <a16:creationId xmlns:a16="http://schemas.microsoft.com/office/drawing/2014/main" xmlns="" id="{D5B099C6-48E0-40B4-8FDB-694D776E30F3}"/>
              </a:ext>
            </a:extLst>
          </p:cNvPr>
          <p:cNvSpPr>
            <a:spLocks noGrp="1"/>
          </p:cNvSpPr>
          <p:nvPr>
            <p:ph type="body" sz="half" idx="2"/>
          </p:nvPr>
        </p:nvSpPr>
        <p:spPr>
          <a:xfrm>
            <a:off x="760411" y="2071003"/>
            <a:ext cx="3479078" cy="4165755"/>
          </a:xfrm>
        </p:spPr>
        <p:txBody>
          <a:bodyPr/>
          <a:lstStyle/>
          <a:p>
            <a:r>
              <a:rPr lang="en-US" dirty="0"/>
              <a:t>The graph to the right presents data from Google showing the changes in people’s movements during the pandemic, compared to the previous year. </a:t>
            </a:r>
          </a:p>
          <a:p>
            <a:r>
              <a:rPr lang="en-US" dirty="0"/>
              <a:t>Though not specific to Grand County, the trend is clear as every location saw a sustained decrease, with the exception of “Parks” and “Residential”.</a:t>
            </a:r>
          </a:p>
          <a:p>
            <a:r>
              <a:rPr lang="en-US" dirty="0"/>
              <a:t>Using SeeSource data to track the number of people visiting, it was clear that Grand County saw the same effect. The year-over-year change of different areas of Grand County’s visitation is shown on the following page. </a:t>
            </a:r>
          </a:p>
        </p:txBody>
      </p:sp>
      <p:pic>
        <p:nvPicPr>
          <p:cNvPr id="5" name="Content Placeholder 4" descr="Chart, line chart&#10;&#10;Description automatically generated">
            <a:extLst>
              <a:ext uri="{FF2B5EF4-FFF2-40B4-BE49-F238E27FC236}">
                <a16:creationId xmlns:a16="http://schemas.microsoft.com/office/drawing/2014/main" xmlns="" id="{518ECF03-7377-4FAD-97B3-4A69F8FDE1E8}"/>
              </a:ext>
            </a:extLst>
          </p:cNvPr>
          <p:cNvPicPr>
            <a:picLocks noGrp="1" noChangeAspect="1"/>
          </p:cNvPicPr>
          <p:nvPr>
            <p:ph idx="1"/>
          </p:nvPr>
        </p:nvPicPr>
        <p:blipFill>
          <a:blip r:embed="rId2"/>
          <a:stretch>
            <a:fillRect/>
          </a:stretch>
        </p:blipFill>
        <p:spPr>
          <a:xfrm>
            <a:off x="5148738" y="1177293"/>
            <a:ext cx="6829108" cy="4165755"/>
          </a:xfrm>
          <a:noFill/>
        </p:spPr>
      </p:pic>
      <p:sp>
        <p:nvSpPr>
          <p:cNvPr id="2" name="Slide Number Placeholder 1">
            <a:extLst>
              <a:ext uri="{FF2B5EF4-FFF2-40B4-BE49-F238E27FC236}">
                <a16:creationId xmlns:a16="http://schemas.microsoft.com/office/drawing/2014/main" xmlns="" id="{9359C3B8-558E-4BA7-8EDB-5B5BAB2930B9}"/>
              </a:ext>
            </a:extLst>
          </p:cNvPr>
          <p:cNvSpPr>
            <a:spLocks noGrp="1"/>
          </p:cNvSpPr>
          <p:nvPr>
            <p:ph type="sldNum" sz="quarter" idx="12"/>
          </p:nvPr>
        </p:nvSpPr>
        <p:spPr/>
        <p:txBody>
          <a:bodyPr/>
          <a:lstStyle/>
          <a:p>
            <a:fld id="{CA8D9AD5-F248-4919-864A-CFD76CC027D6}" type="slidenum">
              <a:rPr lang="en-US" smtClean="0"/>
              <a:pPr/>
              <a:t>48</a:t>
            </a:fld>
            <a:endParaRPr lang="en-US" dirty="0"/>
          </a:p>
        </p:txBody>
      </p:sp>
      <p:sp>
        <p:nvSpPr>
          <p:cNvPr id="3" name="Footer Placeholder 2">
            <a:extLst>
              <a:ext uri="{FF2B5EF4-FFF2-40B4-BE49-F238E27FC236}">
                <a16:creationId xmlns:a16="http://schemas.microsoft.com/office/drawing/2014/main" xmlns="" id="{A40B5C5F-464B-4910-B642-55E5DF60C52E}"/>
              </a:ext>
            </a:extLst>
          </p:cNvPr>
          <p:cNvSpPr>
            <a:spLocks noGrp="1"/>
          </p:cNvSpPr>
          <p:nvPr>
            <p:ph type="ftr" sz="quarter" idx="11"/>
          </p:nvPr>
        </p:nvSpPr>
        <p:spPr/>
        <p:txBody>
          <a:bodyPr/>
          <a:lstStyle/>
          <a:p>
            <a:r>
              <a:rPr lang="en-US"/>
              <a:t>Summit Economics, LLC</a:t>
            </a:r>
            <a:endParaRPr lang="en-US" dirty="0"/>
          </a:p>
        </p:txBody>
      </p:sp>
      <p:sp>
        <p:nvSpPr>
          <p:cNvPr id="4" name="TextBox 3">
            <a:extLst>
              <a:ext uri="{FF2B5EF4-FFF2-40B4-BE49-F238E27FC236}">
                <a16:creationId xmlns:a16="http://schemas.microsoft.com/office/drawing/2014/main" xmlns="" id="{D694693F-C9A8-45D5-A349-D7C146A599D4}"/>
              </a:ext>
            </a:extLst>
          </p:cNvPr>
          <p:cNvSpPr txBox="1"/>
          <p:nvPr/>
        </p:nvSpPr>
        <p:spPr>
          <a:xfrm>
            <a:off x="8500872" y="2112030"/>
            <a:ext cx="1196622" cy="276999"/>
          </a:xfrm>
          <a:prstGeom prst="rect">
            <a:avLst/>
          </a:prstGeom>
          <a:noFill/>
        </p:spPr>
        <p:txBody>
          <a:bodyPr wrap="square" rtlCol="0">
            <a:spAutoFit/>
          </a:bodyPr>
          <a:lstStyle/>
          <a:p>
            <a:r>
              <a:rPr lang="en-US" sz="1200" dirty="0"/>
              <a:t>Parks</a:t>
            </a:r>
          </a:p>
        </p:txBody>
      </p:sp>
      <p:cxnSp>
        <p:nvCxnSpPr>
          <p:cNvPr id="7" name="Straight Arrow Connector 6">
            <a:extLst>
              <a:ext uri="{FF2B5EF4-FFF2-40B4-BE49-F238E27FC236}">
                <a16:creationId xmlns:a16="http://schemas.microsoft.com/office/drawing/2014/main" xmlns="" id="{E0348492-5D9A-411C-A09D-49A32534F7D7}"/>
              </a:ext>
            </a:extLst>
          </p:cNvPr>
          <p:cNvCxnSpPr>
            <a:cxnSpLocks/>
          </p:cNvCxnSpPr>
          <p:nvPr/>
        </p:nvCxnSpPr>
        <p:spPr>
          <a:xfrm flipH="1">
            <a:off x="8173156" y="2339833"/>
            <a:ext cx="327716" cy="324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01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8F492B9-5E3B-4212-9A00-29AA76977EFA}"/>
              </a:ext>
            </a:extLst>
          </p:cNvPr>
          <p:cNvSpPr>
            <a:spLocks noGrp="1"/>
          </p:cNvSpPr>
          <p:nvPr>
            <p:ph type="title"/>
          </p:nvPr>
        </p:nvSpPr>
        <p:spPr>
          <a:xfrm>
            <a:off x="760412" y="714301"/>
            <a:ext cx="3200400" cy="1066800"/>
          </a:xfrm>
        </p:spPr>
        <p:txBody>
          <a:bodyPr anchor="b">
            <a:normAutofit/>
          </a:bodyPr>
          <a:lstStyle/>
          <a:p>
            <a:r>
              <a:rPr lang="en-US" dirty="0"/>
              <a:t>Trails and Water Lead Recovery</a:t>
            </a:r>
          </a:p>
        </p:txBody>
      </p:sp>
      <p:sp>
        <p:nvSpPr>
          <p:cNvPr id="12" name="Text Placeholder 2">
            <a:extLst>
              <a:ext uri="{FF2B5EF4-FFF2-40B4-BE49-F238E27FC236}">
                <a16:creationId xmlns:a16="http://schemas.microsoft.com/office/drawing/2014/main" xmlns="" id="{B6DC66ED-F3E5-4509-994B-DE4003941957}"/>
              </a:ext>
            </a:extLst>
          </p:cNvPr>
          <p:cNvSpPr>
            <a:spLocks noGrp="1"/>
          </p:cNvSpPr>
          <p:nvPr>
            <p:ph type="body" sz="half" idx="2"/>
          </p:nvPr>
        </p:nvSpPr>
        <p:spPr>
          <a:xfrm>
            <a:off x="760412" y="2208809"/>
            <a:ext cx="3200400" cy="4145973"/>
          </a:xfrm>
        </p:spPr>
        <p:txBody>
          <a:bodyPr>
            <a:normAutofit fontScale="92500" lnSpcReduction="10000"/>
          </a:bodyPr>
          <a:lstStyle/>
          <a:p>
            <a:r>
              <a:rPr lang="en-US" dirty="0"/>
              <a:t>Mirroring the national trends observed in the previous slide, Grand County also saw a precipitous drop in visitation during the early days of COVID-19. However, by April, the county had already seen an increase in visitation to its outdoor recreation assets. This drove an uptick in sales taxes even when hotels and ranches and overall Grand County visitation was still down. </a:t>
            </a:r>
          </a:p>
          <a:p>
            <a:r>
              <a:rPr lang="en-US" dirty="0"/>
              <a:t>Despite the decrease in visitation seen in February and March, and the continued lag in lodging, </a:t>
            </a:r>
            <a:r>
              <a:rPr lang="en-US" sz="1700" b="1" i="1" dirty="0"/>
              <a:t>by June, county collections of sales taxes were already 10% higher, year-to-date, than the previous year, led by trails and water activities</a:t>
            </a:r>
            <a:r>
              <a:rPr lang="en-US" dirty="0"/>
              <a:t>, as these were the only two areas to see growth prior to June. </a:t>
            </a:r>
          </a:p>
        </p:txBody>
      </p:sp>
      <p:graphicFrame>
        <p:nvGraphicFramePr>
          <p:cNvPr id="5" name="Chart 4">
            <a:extLst>
              <a:ext uri="{FF2B5EF4-FFF2-40B4-BE49-F238E27FC236}">
                <a16:creationId xmlns:a16="http://schemas.microsoft.com/office/drawing/2014/main" xmlns="" id="{D1B126C7-B7BD-4062-8CD0-C657B49B34F3}"/>
              </a:ext>
            </a:extLst>
          </p:cNvPr>
          <p:cNvGraphicFramePr>
            <a:graphicFrameLocks/>
          </p:cNvGraphicFramePr>
          <p:nvPr>
            <p:extLst>
              <p:ext uri="{D42A27DB-BD31-4B8C-83A1-F6EECF244321}">
                <p14:modId xmlns:p14="http://schemas.microsoft.com/office/powerpoint/2010/main" val="3817292076"/>
              </p:ext>
            </p:extLst>
          </p:nvPr>
        </p:nvGraphicFramePr>
        <p:xfrm>
          <a:off x="5165767" y="503217"/>
          <a:ext cx="6721825" cy="585156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xmlns="" id="{FCDC4FF1-F320-40DE-82F6-1854CEB5AF61}"/>
              </a:ext>
            </a:extLst>
          </p:cNvPr>
          <p:cNvSpPr>
            <a:spLocks noGrp="1"/>
          </p:cNvSpPr>
          <p:nvPr>
            <p:ph type="sldNum" sz="quarter" idx="12"/>
          </p:nvPr>
        </p:nvSpPr>
        <p:spPr/>
        <p:txBody>
          <a:bodyPr/>
          <a:lstStyle/>
          <a:p>
            <a:fld id="{CA8D9AD5-F248-4919-864A-CFD76CC027D6}" type="slidenum">
              <a:rPr lang="en-US" smtClean="0"/>
              <a:pPr/>
              <a:t>49</a:t>
            </a:fld>
            <a:endParaRPr lang="en-US" dirty="0"/>
          </a:p>
        </p:txBody>
      </p:sp>
      <p:sp>
        <p:nvSpPr>
          <p:cNvPr id="3" name="Footer Placeholder 2">
            <a:extLst>
              <a:ext uri="{FF2B5EF4-FFF2-40B4-BE49-F238E27FC236}">
                <a16:creationId xmlns:a16="http://schemas.microsoft.com/office/drawing/2014/main" xmlns="" id="{68A6DDE2-FF78-45C3-929A-5FB3B2874C3C}"/>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14874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F0418-B80E-485A-8863-D8B32FC21B90}"/>
              </a:ext>
            </a:extLst>
          </p:cNvPr>
          <p:cNvSpPr>
            <a:spLocks noGrp="1"/>
          </p:cNvSpPr>
          <p:nvPr>
            <p:ph type="title"/>
          </p:nvPr>
        </p:nvSpPr>
        <p:spPr>
          <a:xfrm>
            <a:off x="0" y="685800"/>
            <a:ext cx="3960812" cy="1526821"/>
          </a:xfrm>
          <a:solidFill>
            <a:schemeClr val="tx2"/>
          </a:solidFill>
        </p:spPr>
        <p:txBody>
          <a:bodyPr anchor="b">
            <a:normAutofit/>
          </a:bodyPr>
          <a:lstStyle/>
          <a:p>
            <a:r>
              <a:rPr lang="en-US" b="1" dirty="0">
                <a:solidFill>
                  <a:schemeClr val="bg1"/>
                </a:solidFill>
              </a:rPr>
              <a:t>  Table of Contents</a:t>
            </a:r>
            <a:br>
              <a:rPr lang="en-US" b="1" dirty="0">
                <a:solidFill>
                  <a:schemeClr val="bg1"/>
                </a:solidFill>
              </a:rPr>
            </a:br>
            <a:endParaRPr lang="en-US" b="1" dirty="0">
              <a:solidFill>
                <a:schemeClr val="bg1"/>
              </a:solidFill>
            </a:endParaRPr>
          </a:p>
        </p:txBody>
      </p:sp>
      <p:sp>
        <p:nvSpPr>
          <p:cNvPr id="3" name="Text Placeholder 2">
            <a:extLst>
              <a:ext uri="{FF2B5EF4-FFF2-40B4-BE49-F238E27FC236}">
                <a16:creationId xmlns:a16="http://schemas.microsoft.com/office/drawing/2014/main" xmlns="" id="{C941B93E-19C1-42BB-9B35-FA061BB3BC17}"/>
              </a:ext>
            </a:extLst>
          </p:cNvPr>
          <p:cNvSpPr>
            <a:spLocks noGrp="1"/>
          </p:cNvSpPr>
          <p:nvPr>
            <p:ph idx="1"/>
          </p:nvPr>
        </p:nvSpPr>
        <p:spPr>
          <a:xfrm>
            <a:off x="4494212" y="871538"/>
            <a:ext cx="7239001" cy="5300662"/>
          </a:xfrm>
        </p:spPr>
        <p:txBody>
          <a:bodyPr>
            <a:normAutofit lnSpcReduction="10000"/>
          </a:bodyPr>
          <a:lstStyle/>
          <a:p>
            <a:pPr marL="0" indent="0">
              <a:buNone/>
            </a:pPr>
            <a:r>
              <a:rPr lang="en-US" dirty="0"/>
              <a:t>Summary …………………………………………………………………….  6</a:t>
            </a:r>
          </a:p>
          <a:p>
            <a:pPr marL="0" indent="0">
              <a:buNone/>
            </a:pPr>
            <a:r>
              <a:rPr lang="en-US" dirty="0"/>
              <a:t>Study Introduction and Overview …………………………………....   7</a:t>
            </a:r>
          </a:p>
          <a:p>
            <a:pPr marL="0" indent="0">
              <a:buNone/>
            </a:pPr>
            <a:r>
              <a:rPr lang="en-US" dirty="0"/>
              <a:t>Grand County Overview ………………………………………………….  12</a:t>
            </a:r>
          </a:p>
          <a:p>
            <a:pPr marL="0" indent="0">
              <a:buNone/>
            </a:pPr>
            <a:r>
              <a:rPr lang="en-US" dirty="0"/>
              <a:t>Outdoor Recreation Tourism (ORT) in Grand County  …………..  17</a:t>
            </a:r>
          </a:p>
          <a:p>
            <a:pPr marL="0" indent="0">
              <a:buNone/>
            </a:pPr>
            <a:r>
              <a:rPr lang="en-US" dirty="0"/>
              <a:t>ORT: Economic Impacts  ………………………………………………..  27</a:t>
            </a:r>
          </a:p>
          <a:p>
            <a:pPr marL="0" indent="0">
              <a:buNone/>
            </a:pPr>
            <a:r>
              <a:rPr lang="en-US" dirty="0"/>
              <a:t>Additional Contributions from Outdoor Recreation Assets  ….  32 </a:t>
            </a:r>
          </a:p>
          <a:p>
            <a:pPr marL="0" indent="0">
              <a:buNone/>
            </a:pPr>
            <a:r>
              <a:rPr lang="en-US" dirty="0"/>
              <a:t>ORT: Fiscal Impacts ………………………………………………………  37</a:t>
            </a:r>
          </a:p>
          <a:p>
            <a:pPr marL="0" indent="0">
              <a:buNone/>
            </a:pPr>
            <a:r>
              <a:rPr lang="en-US" dirty="0"/>
              <a:t>Future Trends ………………………………………………………………  42</a:t>
            </a:r>
          </a:p>
          <a:p>
            <a:pPr marL="0" indent="0">
              <a:buNone/>
            </a:pPr>
            <a:r>
              <a:rPr lang="en-US" dirty="0"/>
              <a:t>Lessons From COVID-19 ………………………………………………..  47</a:t>
            </a:r>
          </a:p>
          <a:p>
            <a:pPr marL="0" indent="0">
              <a:buNone/>
            </a:pPr>
            <a:r>
              <a:rPr lang="en-US" dirty="0"/>
              <a:t>Conclusions &amp; Recommendations ……………………………………  50</a:t>
            </a:r>
          </a:p>
          <a:p>
            <a:pPr marL="0" indent="0">
              <a:buNone/>
            </a:pPr>
            <a:r>
              <a:rPr lang="en-US" dirty="0"/>
              <a:t>Appendices  …………………………………………………………………  54</a:t>
            </a:r>
          </a:p>
          <a:p>
            <a:endParaRPr lang="en-US" dirty="0"/>
          </a:p>
        </p:txBody>
      </p:sp>
      <p:sp>
        <p:nvSpPr>
          <p:cNvPr id="4" name="Slide Number Placeholder 3" hidden="1">
            <a:extLst>
              <a:ext uri="{FF2B5EF4-FFF2-40B4-BE49-F238E27FC236}">
                <a16:creationId xmlns:a16="http://schemas.microsoft.com/office/drawing/2014/main" xmlns="" id="{E83FC43C-77AE-462E-8BF2-24E52AA79EC9}"/>
              </a:ext>
            </a:extLst>
          </p:cNvPr>
          <p:cNvSpPr>
            <a:spLocks noGrp="1"/>
          </p:cNvSpPr>
          <p:nvPr>
            <p:ph type="sldNum" sz="quarter" idx="12"/>
          </p:nvPr>
        </p:nvSpPr>
        <p:spPr/>
        <p:txBody>
          <a:bodyPr/>
          <a:lstStyle/>
          <a:p>
            <a:pPr>
              <a:spcAft>
                <a:spcPts val="600"/>
              </a:spcAft>
            </a:pPr>
            <a:fld id="{CA8D9AD5-F248-4919-864A-CFD76CC027D6}" type="slidenum">
              <a:rPr lang="en-US" smtClean="0"/>
              <a:pPr>
                <a:spcAft>
                  <a:spcPts val="600"/>
                </a:spcAft>
              </a:pPr>
              <a:t>5</a:t>
            </a:fld>
            <a:endParaRPr lang="en-US" dirty="0"/>
          </a:p>
        </p:txBody>
      </p:sp>
      <p:sp>
        <p:nvSpPr>
          <p:cNvPr id="5" name="Footer Placeholder 4">
            <a:extLst>
              <a:ext uri="{FF2B5EF4-FFF2-40B4-BE49-F238E27FC236}">
                <a16:creationId xmlns:a16="http://schemas.microsoft.com/office/drawing/2014/main" xmlns="" id="{CB1F9851-E761-45C8-A037-0F5E9E1F6F83}"/>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39419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456960"/>
            <a:ext cx="10850880" cy="947102"/>
          </a:xfrm>
          <a:solidFill>
            <a:schemeClr val="accent3">
              <a:lumMod val="50000"/>
            </a:schemeClr>
          </a:solidFill>
        </p:spPr>
        <p:txBody>
          <a:bodyPr anchor="ctr">
            <a:normAutofit/>
          </a:bodyPr>
          <a:lstStyle/>
          <a:p>
            <a:r>
              <a:rPr lang="en-US" sz="4000" dirty="0">
                <a:solidFill>
                  <a:schemeClr val="bg1"/>
                </a:solidFill>
              </a:rPr>
              <a:t> Conclusions &amp; Recommendations</a:t>
            </a:r>
            <a:endParaRPr lang="en-US" sz="3600" dirty="0">
              <a:solidFill>
                <a:schemeClr val="bg1"/>
              </a:solidFill>
            </a:endParaRPr>
          </a:p>
        </p:txBody>
      </p:sp>
      <p:sp>
        <p:nvSpPr>
          <p:cNvPr id="2" name="Slide Number Placeholder 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en-US" sz="1100" b="0" i="0" u="none" strike="noStrike" kern="1200" cap="none" spc="0" normalizeH="0" baseline="0" noProof="0" smtClean="0">
                <a:ln>
                  <a:noFill/>
                </a:ln>
                <a:solidFill>
                  <a:srgbClr val="E5E8E8"/>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100" b="0" i="0" u="none" strike="noStrike" kern="1200" cap="none" spc="0" normalizeH="0" baseline="0" noProof="0" dirty="0">
              <a:ln>
                <a:noFill/>
              </a:ln>
              <a:solidFill>
                <a:srgbClr val="E5E8E8"/>
              </a:solidFill>
              <a:effectLst/>
              <a:uLnTx/>
              <a:uFillTx/>
              <a:latin typeface="Corbel"/>
              <a:ea typeface="+mn-ea"/>
              <a:cs typeface="+mn-cs"/>
            </a:endParaRPr>
          </a:p>
        </p:txBody>
      </p:sp>
      <p:pic>
        <p:nvPicPr>
          <p:cNvPr id="7" name="Content Placeholder 6">
            <a:extLst>
              <a:ext uri="{FF2B5EF4-FFF2-40B4-BE49-F238E27FC236}">
                <a16:creationId xmlns:a16="http://schemas.microsoft.com/office/drawing/2014/main" xmlns="" id="{7CE0DF74-F4BB-4CDC-A212-34E5D820D9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508944" y="2003661"/>
            <a:ext cx="6229233" cy="3923828"/>
          </a:xfrm>
        </p:spPr>
      </p:pic>
      <p:sp>
        <p:nvSpPr>
          <p:cNvPr id="3" name="Footer Placeholder 2">
            <a:extLst>
              <a:ext uri="{FF2B5EF4-FFF2-40B4-BE49-F238E27FC236}">
                <a16:creationId xmlns:a16="http://schemas.microsoft.com/office/drawing/2014/main" xmlns="" id="{4C3E8911-090C-4380-8783-83B1441E2857}"/>
              </a:ext>
            </a:extLst>
          </p:cNvPr>
          <p:cNvSpPr>
            <a:spLocks noGrp="1"/>
          </p:cNvSpPr>
          <p:nvPr>
            <p:ph type="ftr" sz="quarter" idx="11"/>
          </p:nvPr>
        </p:nvSpPr>
        <p:spPr/>
        <p:txBody>
          <a:bodyPr/>
          <a:lstStyle/>
          <a:p>
            <a:r>
              <a:rPr lang="en-US"/>
              <a:t>Summit Economics, LLC</a:t>
            </a:r>
            <a:endParaRPr lang="en-US" dirty="0"/>
          </a:p>
        </p:txBody>
      </p:sp>
      <p:sp>
        <p:nvSpPr>
          <p:cNvPr id="4" name="TextBox 3">
            <a:extLst>
              <a:ext uri="{FF2B5EF4-FFF2-40B4-BE49-F238E27FC236}">
                <a16:creationId xmlns:a16="http://schemas.microsoft.com/office/drawing/2014/main" xmlns="" id="{77D0E4D3-52FF-4C8F-BC3A-CF68E9BB580D}"/>
              </a:ext>
            </a:extLst>
          </p:cNvPr>
          <p:cNvSpPr txBox="1"/>
          <p:nvPr/>
        </p:nvSpPr>
        <p:spPr>
          <a:xfrm>
            <a:off x="2508944" y="6032665"/>
            <a:ext cx="6229233" cy="276999"/>
          </a:xfrm>
          <a:prstGeom prst="rect">
            <a:avLst/>
          </a:prstGeom>
          <a:noFill/>
        </p:spPr>
        <p:txBody>
          <a:bodyPr wrap="square" rtlCol="0">
            <a:spAutoFit/>
          </a:bodyPr>
          <a:lstStyle/>
          <a:p>
            <a:pPr algn="ctr"/>
            <a:r>
              <a:rPr lang="en-US" sz="1200" dirty="0"/>
              <a:t>Hikers on the way to Broome hut</a:t>
            </a:r>
          </a:p>
        </p:txBody>
      </p:sp>
    </p:spTree>
    <p:extLst>
      <p:ext uri="{BB962C8B-B14F-4D97-AF65-F5344CB8AC3E}">
        <p14:creationId xmlns:p14="http://schemas.microsoft.com/office/powerpoint/2010/main" val="215219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57263" y="467360"/>
            <a:ext cx="9893617" cy="661353"/>
          </a:xfrm>
        </p:spPr>
        <p:txBody>
          <a:bodyPr/>
          <a:lstStyle/>
          <a:p>
            <a:r>
              <a:rPr lang="en-US" dirty="0"/>
              <a:t>Conclusions</a:t>
            </a:r>
          </a:p>
        </p:txBody>
      </p:sp>
      <p:sp>
        <p:nvSpPr>
          <p:cNvPr id="14" name="Content Placeholder 2"/>
          <p:cNvSpPr>
            <a:spLocks noGrp="1"/>
          </p:cNvSpPr>
          <p:nvPr>
            <p:ph idx="1"/>
          </p:nvPr>
        </p:nvSpPr>
        <p:spPr>
          <a:xfrm>
            <a:off x="957263" y="1472540"/>
            <a:ext cx="10383672" cy="4557040"/>
          </a:xfrm>
        </p:spPr>
        <p:txBody>
          <a:bodyPr>
            <a:normAutofit fontScale="925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Grand County’s outdoor beauty and recreation assets have been the major driver behind the county’s growth and economy since it was first settled. This study concludes that Grand County’s outdoor recreation continues to account for the vast majority of the economy in Grand County.</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study concludes: </a:t>
            </a:r>
          </a:p>
          <a:p>
            <a:pPr marL="0" marR="0" indent="0">
              <a:lnSpc>
                <a:spcPct val="107000"/>
              </a:lnSpc>
              <a:spcBef>
                <a:spcPts val="0"/>
              </a:spcBef>
              <a:spcAft>
                <a:spcPts val="800"/>
              </a:spcAft>
              <a:buNone/>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07000"/>
              </a:lnSpc>
              <a:spcBef>
                <a:spcPts val="0"/>
              </a:spcBef>
              <a:spcAft>
                <a:spcPts val="8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Outdoor recreation </a:t>
            </a:r>
            <a:r>
              <a:rPr lang="en-US" b="1" i="1" dirty="0">
                <a:effectLst/>
                <a:latin typeface="Calibri" panose="020F0502020204030204" pitchFamily="34" charset="0"/>
                <a:ea typeface="Calibri" panose="020F0502020204030204" pitchFamily="34" charset="0"/>
                <a:cs typeface="Times New Roman" panose="02020603050405020304" pitchFamily="18" charset="0"/>
              </a:rPr>
              <a:t>tourism accounts for approximately 61% </a:t>
            </a:r>
            <a:r>
              <a:rPr lang="en-US" dirty="0">
                <a:effectLst/>
                <a:latin typeface="Calibri" panose="020F0502020204030204" pitchFamily="34" charset="0"/>
                <a:ea typeface="Calibri" panose="020F0502020204030204" pitchFamily="34" charset="0"/>
                <a:cs typeface="Times New Roman" panose="02020603050405020304" pitchFamily="18" charset="0"/>
              </a:rPr>
              <a:t>of the Grand County economy</a:t>
            </a:r>
          </a:p>
          <a:p>
            <a:pPr marL="605790" lvl="1" indent="-28575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Overall impacts from </a:t>
            </a:r>
            <a:r>
              <a:rPr lang="en-US" b="1" dirty="0">
                <a:effectLst/>
                <a:latin typeface="Calibri" panose="020F0502020204030204" pitchFamily="34" charset="0"/>
                <a:ea typeface="Calibri" panose="020F0502020204030204" pitchFamily="34" charset="0"/>
                <a:cs typeface="Times New Roman" panose="02020603050405020304" pitchFamily="18" charset="0"/>
              </a:rPr>
              <a:t>outdoor recreation accounts for approximately </a:t>
            </a:r>
            <a:r>
              <a:rPr lang="en-US" b="1" i="1" dirty="0">
                <a:effectLst/>
                <a:latin typeface="Calibri" panose="020F0502020204030204" pitchFamily="34" charset="0"/>
                <a:ea typeface="Calibri" panose="020F0502020204030204" pitchFamily="34" charset="0"/>
                <a:cs typeface="Times New Roman" panose="02020603050405020304" pitchFamily="18" charset="0"/>
              </a:rPr>
              <a:t>78% of the Grand County economy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These impacts generate over </a:t>
            </a:r>
            <a:r>
              <a:rPr lang="en-US" b="1" i="1" dirty="0">
                <a:effectLst/>
                <a:latin typeface="Calibri" panose="020F0502020204030204" pitchFamily="34" charset="0"/>
                <a:ea typeface="Calibri" panose="020F0502020204030204" pitchFamily="34" charset="0"/>
                <a:cs typeface="Times New Roman" panose="02020603050405020304" pitchFamily="18" charset="0"/>
              </a:rPr>
              <a:t>8,058 of the county’s 10,296 jobs </a:t>
            </a:r>
            <a:r>
              <a:rPr lang="en-US" dirty="0">
                <a:effectLst/>
                <a:latin typeface="Calibri" panose="020F0502020204030204" pitchFamily="34" charset="0"/>
                <a:ea typeface="Calibri" panose="020F0502020204030204" pitchFamily="34" charset="0"/>
                <a:cs typeface="Times New Roman" panose="02020603050405020304" pitchFamily="18" charset="0"/>
              </a:rPr>
              <a:t>in 2019</a:t>
            </a:r>
          </a:p>
          <a:p>
            <a:pPr marL="605790" lvl="1" indent="-28575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Sales from outdoor recreation tourists account for </a:t>
            </a:r>
            <a:r>
              <a:rPr lang="en-US" b="1" i="1" dirty="0">
                <a:effectLst/>
                <a:latin typeface="Calibri" panose="020F0502020204030204" pitchFamily="34" charset="0"/>
                <a:ea typeface="Calibri" panose="020F0502020204030204" pitchFamily="34" charset="0"/>
                <a:cs typeface="Times New Roman" panose="02020603050405020304" pitchFamily="18" charset="0"/>
              </a:rPr>
              <a:t>73% of the sales taxes </a:t>
            </a:r>
            <a:r>
              <a:rPr lang="en-US" dirty="0">
                <a:effectLst/>
                <a:latin typeface="Calibri" panose="020F0502020204030204" pitchFamily="34" charset="0"/>
                <a:ea typeface="Calibri" panose="020F0502020204030204" pitchFamily="34" charset="0"/>
                <a:cs typeface="Times New Roman" panose="02020603050405020304" pitchFamily="18" charset="0"/>
              </a:rPr>
              <a:t>collected by the county</a:t>
            </a:r>
          </a:p>
          <a:p>
            <a:pPr marL="605790" lvl="1" indent="-28575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Outdoor tourism sales taxes contributed </a:t>
            </a:r>
            <a:r>
              <a:rPr lang="en-US" b="1" i="1" dirty="0">
                <a:effectLst/>
                <a:latin typeface="Calibri" panose="020F0502020204030204" pitchFamily="34" charset="0"/>
                <a:ea typeface="Calibri" panose="020F0502020204030204" pitchFamily="34" charset="0"/>
                <a:cs typeface="Times New Roman" panose="02020603050405020304" pitchFamily="18" charset="0"/>
              </a:rPr>
              <a:t>$1.25M to County’s ‘Open Lands,  Rivers, and Trails’ Fund in 2019</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05790" lvl="1" indent="-285750">
              <a:lnSpc>
                <a:spcPct val="107000"/>
              </a:lnSpc>
              <a:spcBef>
                <a:spcPts val="0"/>
              </a:spcBef>
              <a:spcAft>
                <a:spcPts val="800"/>
              </a:spcAft>
            </a:pPr>
            <a:r>
              <a:rPr lang="en-US" b="1" i="1" dirty="0">
                <a:effectLst/>
                <a:latin typeface="Calibri" panose="020F0502020204030204" pitchFamily="34" charset="0"/>
                <a:ea typeface="Calibri" panose="020F0502020204030204" pitchFamily="34" charset="0"/>
                <a:cs typeface="Times New Roman" panose="02020603050405020304" pitchFamily="18" charset="0"/>
              </a:rPr>
              <a:t>Second homes account for 75% of residential property value </a:t>
            </a:r>
            <a:r>
              <a:rPr lang="en-US" dirty="0">
                <a:effectLst/>
                <a:latin typeface="Calibri" panose="020F0502020204030204" pitchFamily="34" charset="0"/>
                <a:ea typeface="Calibri" panose="020F0502020204030204" pitchFamily="34" charset="0"/>
                <a:cs typeface="Times New Roman" panose="02020603050405020304" pitchFamily="18" charset="0"/>
              </a:rPr>
              <a:t>in the county</a:t>
            </a:r>
          </a:p>
          <a:p>
            <a:pPr marL="605790" lvl="1" indent="-28575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Homes closer to outdoor recreational assets being showing a </a:t>
            </a:r>
            <a:r>
              <a:rPr lang="en-US" b="1" i="1" dirty="0">
                <a:effectLst/>
                <a:latin typeface="Calibri" panose="020F0502020204030204" pitchFamily="34" charset="0"/>
                <a:ea typeface="Calibri" panose="020F0502020204030204" pitchFamily="34" charset="0"/>
                <a:cs typeface="Times New Roman" panose="02020603050405020304" pitchFamily="18" charset="0"/>
              </a:rPr>
              <a:t>58% greater dollar per square foot value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xmlns="" id="{AC909101-620F-49A2-AF38-2F97C9ECFC80}"/>
              </a:ext>
            </a:extLst>
          </p:cNvPr>
          <p:cNvSpPr>
            <a:spLocks noGrp="1"/>
          </p:cNvSpPr>
          <p:nvPr>
            <p:ph type="sldNum" sz="quarter" idx="12"/>
          </p:nvPr>
        </p:nvSpPr>
        <p:spPr/>
        <p:txBody>
          <a:bodyPr/>
          <a:lstStyle/>
          <a:p>
            <a:fld id="{CA8D9AD5-F248-4919-864A-CFD76CC027D6}" type="slidenum">
              <a:rPr lang="en-US" smtClean="0"/>
              <a:t>51</a:t>
            </a:fld>
            <a:endParaRPr lang="en-US" dirty="0"/>
          </a:p>
        </p:txBody>
      </p:sp>
      <p:sp>
        <p:nvSpPr>
          <p:cNvPr id="3" name="Footer Placeholder 2">
            <a:extLst>
              <a:ext uri="{FF2B5EF4-FFF2-40B4-BE49-F238E27FC236}">
                <a16:creationId xmlns:a16="http://schemas.microsoft.com/office/drawing/2014/main" xmlns="" id="{0451C60B-190F-42C2-AEF8-4044E09FC3B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61796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57263" y="467360"/>
            <a:ext cx="9893617" cy="661354"/>
          </a:xfrm>
        </p:spPr>
        <p:txBody>
          <a:bodyPr/>
          <a:lstStyle/>
          <a:p>
            <a:r>
              <a:rPr lang="en-US" dirty="0"/>
              <a:t>Recommendations</a:t>
            </a:r>
          </a:p>
        </p:txBody>
      </p:sp>
      <p:sp>
        <p:nvSpPr>
          <p:cNvPr id="14" name="Content Placeholder 2"/>
          <p:cNvSpPr>
            <a:spLocks noGrp="1"/>
          </p:cNvSpPr>
          <p:nvPr>
            <p:ph idx="1"/>
          </p:nvPr>
        </p:nvSpPr>
        <p:spPr>
          <a:xfrm>
            <a:off x="957263" y="1357312"/>
            <a:ext cx="9893617" cy="5033327"/>
          </a:xfrm>
        </p:spPr>
        <p:txBody>
          <a:bodyPr>
            <a:normAutofit fontScale="92500" lnSpcReduction="10000"/>
          </a:bodyPr>
          <a:lstStyle/>
          <a:p>
            <a:pPr marL="0" marR="0" indent="0">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Any asset of value will see a loss of that value without sufficient efforts to maintain it. The degradation of outdoor recreation asset value tends to arise from three threats:</a:t>
            </a:r>
          </a:p>
          <a:p>
            <a:pPr marL="457200" marR="0">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O</a:t>
            </a:r>
            <a:r>
              <a:rPr lang="en-US" sz="1800" dirty="0">
                <a:effectLst/>
                <a:ea typeface="Calibri" panose="020F0502020204030204" pitchFamily="34" charset="0"/>
                <a:cs typeface="Times New Roman" panose="02020603050405020304" pitchFamily="18" charset="0"/>
              </a:rPr>
              <a:t>vercrowding</a:t>
            </a:r>
          </a:p>
          <a:p>
            <a:pPr marL="457200" marR="0">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O</a:t>
            </a:r>
            <a:r>
              <a:rPr lang="en-US" sz="1800" dirty="0">
                <a:effectLst/>
                <a:ea typeface="Calibri" panose="020F0502020204030204" pitchFamily="34" charset="0"/>
                <a:cs typeface="Times New Roman" panose="02020603050405020304" pitchFamily="18" charset="0"/>
              </a:rPr>
              <a:t>veruse / insufficient maintenance</a:t>
            </a:r>
          </a:p>
          <a:p>
            <a:pPr marL="457200" marR="0">
              <a:lnSpc>
                <a:spcPct val="107000"/>
              </a:lnSpc>
              <a:spcBef>
                <a:spcPts val="0"/>
              </a:spcBef>
              <a:spcAft>
                <a:spcPts val="0"/>
              </a:spcAft>
            </a:pPr>
            <a:r>
              <a:rPr lang="en-US" sz="1800" dirty="0">
                <a:ea typeface="Calibri" panose="020F0502020204030204" pitchFamily="34" charset="0"/>
                <a:cs typeface="Times New Roman" panose="02020603050405020304" pitchFamily="18" charset="0"/>
              </a:rPr>
              <a:t>N</a:t>
            </a:r>
            <a:r>
              <a:rPr lang="en-US" sz="1800" dirty="0">
                <a:effectLst/>
                <a:ea typeface="Calibri" panose="020F0502020204030204" pitchFamily="34" charset="0"/>
                <a:cs typeface="Times New Roman" panose="02020603050405020304" pitchFamily="18" charset="0"/>
              </a:rPr>
              <a:t>atural causes, such as beetle kill or wildfires</a:t>
            </a:r>
          </a:p>
          <a:p>
            <a:pPr marL="228600" marR="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These threats need to be addressed in order to maintain, or enhance, the value and revenue derived from the outdoor recreation assets (more on methods to address threats to recreation asset value in Appendix E). As an international outdoor recreation destination, those within and visiting Colorado have an abundance of options. Proximity to Denver, a competitive advantage, is unlikely to be sufficient if recreation assets are deemed sub-optimal compared to other nearby options. </a:t>
            </a:r>
          </a:p>
          <a:p>
            <a:pPr marL="0" marR="0" indent="0">
              <a:lnSpc>
                <a:spcPct val="107000"/>
              </a:lnSpc>
              <a:spcBef>
                <a:spcPts val="0"/>
              </a:spcBef>
              <a:spcAft>
                <a:spcPts val="800"/>
              </a:spcAft>
              <a:buNone/>
            </a:pPr>
            <a:r>
              <a:rPr lang="en-US" sz="1800" dirty="0">
                <a:effectLst/>
                <a:ea typeface="Calibri" panose="020F0502020204030204" pitchFamily="34" charset="0"/>
                <a:cs typeface="Times New Roman" panose="02020603050405020304" pitchFamily="18" charset="0"/>
              </a:rPr>
              <a:t>Increases in population and tourism, an increase in interest in outdoor recreation, and an increase in participation frequency by those who are active outdoors increase the threats. </a:t>
            </a:r>
            <a:endParaRPr lang="en-US" sz="1800" dirty="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rPr>
              <a:t>Given the contribution of the county’s outdoor recreation sector economically and fiscally, compared to other industry sectors, </a:t>
            </a:r>
            <a:r>
              <a:rPr lang="en-US" sz="1800" b="1" i="1" dirty="0">
                <a:effectLst/>
              </a:rPr>
              <a:t>it is necessary that the assets supporting the recreation sector receive the funding necessary to maintain, or improve, their value</a:t>
            </a:r>
            <a:r>
              <a:rPr lang="en-US" sz="1800" b="1" i="1" dirty="0"/>
              <a:t> </a:t>
            </a:r>
            <a:r>
              <a:rPr lang="en-US" sz="1800" dirty="0"/>
              <a:t>or the </a:t>
            </a:r>
            <a:r>
              <a:rPr lang="en-US" sz="1800" dirty="0">
                <a:effectLst/>
              </a:rPr>
              <a:t>overuse and/or lack of investment can result in a degradation of the value of that asset and a reduction in the benefits gained. </a:t>
            </a:r>
          </a:p>
        </p:txBody>
      </p:sp>
      <p:sp>
        <p:nvSpPr>
          <p:cNvPr id="2" name="Slide Number Placeholder 1">
            <a:extLst>
              <a:ext uri="{FF2B5EF4-FFF2-40B4-BE49-F238E27FC236}">
                <a16:creationId xmlns:a16="http://schemas.microsoft.com/office/drawing/2014/main" xmlns="" id="{AC909101-620F-49A2-AF38-2F97C9ECFC80}"/>
              </a:ext>
            </a:extLst>
          </p:cNvPr>
          <p:cNvSpPr>
            <a:spLocks noGrp="1"/>
          </p:cNvSpPr>
          <p:nvPr>
            <p:ph type="sldNum" sz="quarter" idx="12"/>
          </p:nvPr>
        </p:nvSpPr>
        <p:spPr/>
        <p:txBody>
          <a:bodyPr/>
          <a:lstStyle/>
          <a:p>
            <a:fld id="{CA8D9AD5-F248-4919-864A-CFD76CC027D6}" type="slidenum">
              <a:rPr lang="en-US" smtClean="0"/>
              <a:t>52</a:t>
            </a:fld>
            <a:endParaRPr lang="en-US" dirty="0"/>
          </a:p>
        </p:txBody>
      </p:sp>
      <p:sp>
        <p:nvSpPr>
          <p:cNvPr id="3" name="Footer Placeholder 2">
            <a:extLst>
              <a:ext uri="{FF2B5EF4-FFF2-40B4-BE49-F238E27FC236}">
                <a16:creationId xmlns:a16="http://schemas.microsoft.com/office/drawing/2014/main" xmlns="" id="{0451C60B-190F-42C2-AEF8-4044E09FC3B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25537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957263" y="467360"/>
            <a:ext cx="9893617" cy="661354"/>
          </a:xfrm>
        </p:spPr>
        <p:txBody>
          <a:bodyPr/>
          <a:lstStyle/>
          <a:p>
            <a:r>
              <a:rPr lang="en-US" dirty="0"/>
              <a:t>Final Thoughts</a:t>
            </a:r>
          </a:p>
        </p:txBody>
      </p:sp>
      <p:sp>
        <p:nvSpPr>
          <p:cNvPr id="14" name="Content Placeholder 2"/>
          <p:cNvSpPr>
            <a:spLocks noGrp="1"/>
          </p:cNvSpPr>
          <p:nvPr>
            <p:ph idx="1"/>
          </p:nvPr>
        </p:nvSpPr>
        <p:spPr>
          <a:xfrm>
            <a:off x="957263" y="1715911"/>
            <a:ext cx="9893617" cy="4674728"/>
          </a:xfrm>
        </p:spPr>
        <p:txBody>
          <a:bodyPr>
            <a:normAutofit/>
          </a:bodyPr>
          <a:lstStyle/>
          <a:p>
            <a:pPr marL="45720" indent="0" algn="l">
              <a:buNone/>
            </a:pPr>
            <a:r>
              <a:rPr lang="en-US" dirty="0">
                <a:latin typeface="GillSansMT"/>
              </a:rPr>
              <a:t>Better data always leads to better conclusions and better understanding. Suggestions for the County to maintain better data for future studies and knowledge of local tourism include:</a:t>
            </a:r>
          </a:p>
          <a:p>
            <a:pPr marL="45720" indent="0" algn="l">
              <a:buNone/>
            </a:pPr>
            <a:endParaRPr lang="en-US" sz="1800" dirty="0">
              <a:latin typeface="GillSansMT"/>
            </a:endParaRPr>
          </a:p>
          <a:p>
            <a:r>
              <a:rPr lang="en-US" sz="1800" dirty="0">
                <a:latin typeface="GillSansMT"/>
              </a:rPr>
              <a:t>Regular surveys of locals and visitors regarding visitation, spending, and activities (continuation of the work started by the Grand Profile). </a:t>
            </a:r>
          </a:p>
          <a:p>
            <a:r>
              <a:rPr lang="en-US" sz="1800" dirty="0">
                <a:latin typeface="GillSansMT"/>
              </a:rPr>
              <a:t>A centralized repository, and managing body, for outdoor recreation industry businesses to maintain data pertinent to their industry. </a:t>
            </a:r>
          </a:p>
          <a:p>
            <a:r>
              <a:rPr lang="en-US" sz="1800" dirty="0">
                <a:latin typeface="GillSansMT"/>
              </a:rPr>
              <a:t>Maintaining a regular count of the number of out-of-area visitors</a:t>
            </a:r>
          </a:p>
        </p:txBody>
      </p:sp>
      <p:sp>
        <p:nvSpPr>
          <p:cNvPr id="2" name="Slide Number Placeholder 1">
            <a:extLst>
              <a:ext uri="{FF2B5EF4-FFF2-40B4-BE49-F238E27FC236}">
                <a16:creationId xmlns:a16="http://schemas.microsoft.com/office/drawing/2014/main" xmlns="" id="{AC909101-620F-49A2-AF38-2F97C9ECFC80}"/>
              </a:ext>
            </a:extLst>
          </p:cNvPr>
          <p:cNvSpPr>
            <a:spLocks noGrp="1"/>
          </p:cNvSpPr>
          <p:nvPr>
            <p:ph type="sldNum" sz="quarter" idx="12"/>
          </p:nvPr>
        </p:nvSpPr>
        <p:spPr/>
        <p:txBody>
          <a:bodyPr/>
          <a:lstStyle/>
          <a:p>
            <a:fld id="{CA8D9AD5-F248-4919-864A-CFD76CC027D6}" type="slidenum">
              <a:rPr lang="en-US" smtClean="0"/>
              <a:t>53</a:t>
            </a:fld>
            <a:endParaRPr lang="en-US" dirty="0"/>
          </a:p>
        </p:txBody>
      </p:sp>
      <p:sp>
        <p:nvSpPr>
          <p:cNvPr id="3" name="Footer Placeholder 2">
            <a:extLst>
              <a:ext uri="{FF2B5EF4-FFF2-40B4-BE49-F238E27FC236}">
                <a16:creationId xmlns:a16="http://schemas.microsoft.com/office/drawing/2014/main" xmlns="" id="{0451C60B-190F-42C2-AEF8-4044E09FC3B5}"/>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14975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0631635-F786-4006-B518-C89031F3BF8A}"/>
              </a:ext>
            </a:extLst>
          </p:cNvPr>
          <p:cNvSpPr txBox="1"/>
          <p:nvPr/>
        </p:nvSpPr>
        <p:spPr>
          <a:xfrm>
            <a:off x="0" y="0"/>
            <a:ext cx="12192000"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pic>
        <p:nvPicPr>
          <p:cNvPr id="5" name="Picture 4">
            <a:extLst>
              <a:ext uri="{FF2B5EF4-FFF2-40B4-BE49-F238E27FC236}">
                <a16:creationId xmlns:a16="http://schemas.microsoft.com/office/drawing/2014/main" xmlns="" id="{B988FD41-D462-41FF-9B63-CB5793D6F51A}"/>
              </a:ext>
            </a:extLst>
          </p:cNvPr>
          <p:cNvPicPr>
            <a:picLocks noChangeAspect="1"/>
          </p:cNvPicPr>
          <p:nvPr/>
        </p:nvPicPr>
        <p:blipFill>
          <a:blip r:embed="rId2"/>
          <a:stretch>
            <a:fillRect/>
          </a:stretch>
        </p:blipFill>
        <p:spPr>
          <a:xfrm>
            <a:off x="4131381" y="4925012"/>
            <a:ext cx="3929236" cy="1564987"/>
          </a:xfrm>
          <a:prstGeom prst="rect">
            <a:avLst/>
          </a:prstGeom>
        </p:spPr>
      </p:pic>
      <p:sp>
        <p:nvSpPr>
          <p:cNvPr id="6" name="Oval 5">
            <a:extLst>
              <a:ext uri="{FF2B5EF4-FFF2-40B4-BE49-F238E27FC236}">
                <a16:creationId xmlns:a16="http://schemas.microsoft.com/office/drawing/2014/main" xmlns="" id="{DDB28847-0A4A-4FEE-B77C-E63AE2A37EA0}"/>
              </a:ext>
            </a:extLst>
          </p:cNvPr>
          <p:cNvSpPr/>
          <p:nvPr/>
        </p:nvSpPr>
        <p:spPr>
          <a:xfrm>
            <a:off x="5797254" y="4111870"/>
            <a:ext cx="610133" cy="5818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cxnSp>
        <p:nvCxnSpPr>
          <p:cNvPr id="11" name="Straight Connector 10">
            <a:extLst>
              <a:ext uri="{FF2B5EF4-FFF2-40B4-BE49-F238E27FC236}">
                <a16:creationId xmlns:a16="http://schemas.microsoft.com/office/drawing/2014/main" xmlns="" id="{A92F1B70-6009-4CFE-93BD-B5FCB5215857}"/>
              </a:ext>
            </a:extLst>
          </p:cNvPr>
          <p:cNvCxnSpPr/>
          <p:nvPr/>
        </p:nvCxnSpPr>
        <p:spPr>
          <a:xfrm>
            <a:off x="6742456"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B5EAC549-7692-475B-A8B8-C216EBEB86B5}"/>
              </a:ext>
            </a:extLst>
          </p:cNvPr>
          <p:cNvCxnSpPr/>
          <p:nvPr/>
        </p:nvCxnSpPr>
        <p:spPr>
          <a:xfrm>
            <a:off x="2813220" y="4398989"/>
            <a:ext cx="26363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278F9235-C871-4469-8C27-D767C93E1E17}"/>
              </a:ext>
            </a:extLst>
          </p:cNvPr>
          <p:cNvSpPr txBox="1"/>
          <p:nvPr/>
        </p:nvSpPr>
        <p:spPr>
          <a:xfrm>
            <a:off x="1041746" y="2642681"/>
            <a:ext cx="10108505"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srgbClr val="404040"/>
              </a:solidFill>
              <a:effectLst/>
              <a:uLnTx/>
              <a:uFillTx/>
              <a:latin typeface="Corbe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04040"/>
                </a:solidFill>
                <a:effectLst/>
                <a:uLnTx/>
                <a:uFillTx/>
                <a:latin typeface="Corbel"/>
                <a:ea typeface="+mn-ea"/>
                <a:cs typeface="+mn-cs"/>
              </a:rPr>
              <a:t>For more information, please visit </a:t>
            </a:r>
            <a:r>
              <a:rPr kumimoji="0" lang="en-US" sz="2000" b="1" i="0" u="none" strike="noStrike" kern="1200" cap="none" spc="0" normalizeH="0" baseline="0" noProof="0" dirty="0">
                <a:ln>
                  <a:noFill/>
                </a:ln>
                <a:solidFill>
                  <a:srgbClr val="404040"/>
                </a:solidFill>
                <a:effectLst/>
                <a:uLnTx/>
                <a:uFillTx/>
                <a:latin typeface="Corbel"/>
                <a:ea typeface="+mn-ea"/>
                <a:cs typeface="+mn-cs"/>
                <a:hlinkClick r:id="rId3"/>
              </a:rPr>
              <a:t>www.SummitEconomics.com</a:t>
            </a:r>
            <a:r>
              <a:rPr kumimoji="0" lang="en-US" sz="2000" b="1" i="0" u="none" strike="noStrike" kern="1200" cap="none" spc="0" normalizeH="0" baseline="0" noProof="0" dirty="0">
                <a:ln>
                  <a:noFill/>
                </a:ln>
                <a:solidFill>
                  <a:srgbClr val="404040"/>
                </a:solidFill>
                <a:effectLst/>
                <a:uLnTx/>
                <a:uFillTx/>
                <a:latin typeface="Corbel"/>
                <a:ea typeface="+mn-ea"/>
                <a:cs typeface="+mn-cs"/>
              </a:rPr>
              <a:t>, or email </a:t>
            </a:r>
            <a:r>
              <a:rPr kumimoji="0" lang="en-US" sz="2000" b="1" i="0" u="none" strike="noStrike" kern="1200" cap="none" spc="0" normalizeH="0" baseline="0" noProof="0" dirty="0">
                <a:ln>
                  <a:noFill/>
                </a:ln>
                <a:solidFill>
                  <a:srgbClr val="404040"/>
                </a:solidFill>
                <a:effectLst/>
                <a:uLnTx/>
                <a:uFillTx/>
                <a:latin typeface="Corbel"/>
                <a:ea typeface="+mn-ea"/>
                <a:cs typeface="+mn-cs"/>
                <a:hlinkClick r:id="rId4"/>
              </a:rPr>
              <a:t>tom@SummitEconomics.com</a:t>
            </a:r>
            <a:endParaRPr kumimoji="0" lang="en-US" sz="2000" b="1" i="0" u="none" strike="noStrike" kern="1200" cap="none" spc="0" normalizeH="0" baseline="0" noProof="0" dirty="0">
              <a:ln>
                <a:noFill/>
              </a:ln>
              <a:solidFill>
                <a:srgbClr val="404040"/>
              </a:solidFill>
              <a:effectLst/>
              <a:uLnTx/>
              <a:uFillTx/>
              <a:latin typeface="Corbel"/>
              <a:ea typeface="+mn-ea"/>
              <a:cs typeface="+mn-cs"/>
            </a:endParaRPr>
          </a:p>
        </p:txBody>
      </p:sp>
      <p:pic>
        <p:nvPicPr>
          <p:cNvPr id="16" name="Picture 15" descr="A close - up of a sign&#10;&#10;Description automatically generated with medium confidence">
            <a:extLst>
              <a:ext uri="{FF2B5EF4-FFF2-40B4-BE49-F238E27FC236}">
                <a16:creationId xmlns:a16="http://schemas.microsoft.com/office/drawing/2014/main" xmlns="" id="{51DB3EFD-3FFB-4D3B-AB1A-84874DD4AF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4559" y="390004"/>
            <a:ext cx="2225390" cy="1818130"/>
          </a:xfrm>
          <a:prstGeom prst="rect">
            <a:avLst/>
          </a:prstGeom>
        </p:spPr>
      </p:pic>
      <p:sp>
        <p:nvSpPr>
          <p:cNvPr id="19" name="AutoShape 2">
            <a:extLst>
              <a:ext uri="{FF2B5EF4-FFF2-40B4-BE49-F238E27FC236}">
                <a16:creationId xmlns:a16="http://schemas.microsoft.com/office/drawing/2014/main" xmlns="" id="{ACD7464F-4584-413A-BB37-5CC56D8E18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271321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A63A08AE-C53E-4CCD-99EC-AED11572D46B}"/>
              </a:ext>
            </a:extLst>
          </p:cNvPr>
          <p:cNvSpPr>
            <a:spLocks noGrp="1"/>
          </p:cNvSpPr>
          <p:nvPr>
            <p:ph idx="1"/>
          </p:nvPr>
        </p:nvSpPr>
        <p:spPr>
          <a:xfrm>
            <a:off x="372533" y="1509712"/>
            <a:ext cx="11356623" cy="4662487"/>
          </a:xfrm>
        </p:spPr>
        <p:txBody>
          <a:bodyPr>
            <a:normAutofit fontScale="85000" lnSpcReduction="20000"/>
          </a:bodyPr>
          <a:lstStyle/>
          <a:p>
            <a:pPr marL="45720" indent="0" algn="l" rtl="0">
              <a:lnSpc>
                <a:spcPct val="120000"/>
              </a:lnSpc>
              <a:spcBef>
                <a:spcPts val="600"/>
              </a:spcBef>
              <a:buNone/>
            </a:pPr>
            <a:r>
              <a:rPr lang="en-US" sz="1800" dirty="0">
                <a:latin typeface="Arial" panose="020B0604020202020204" pitchFamily="34" charset="0"/>
              </a:rPr>
              <a:t>T</a:t>
            </a:r>
            <a:r>
              <a:rPr lang="en-US" sz="1800" b="0" i="0" dirty="0">
                <a:effectLst/>
                <a:latin typeface="Arial" panose="020B0604020202020204" pitchFamily="34" charset="0"/>
              </a:rPr>
              <a:t>his study, completed for Grand County and the Headwaters Trails Alliance, was commissioned in order to assess the economic and </a:t>
            </a:r>
            <a:r>
              <a:rPr lang="en-US" sz="1800" dirty="0">
                <a:latin typeface="Arial" panose="020B0604020202020204" pitchFamily="34" charset="0"/>
              </a:rPr>
              <a:t>fiscal </a:t>
            </a:r>
            <a:r>
              <a:rPr lang="en-US" sz="1800" b="0" i="0" dirty="0">
                <a:effectLst/>
                <a:latin typeface="Arial" panose="020B0604020202020204" pitchFamily="34" charset="0"/>
              </a:rPr>
              <a:t>impacts of outdoor recreation tourism within Grand County and to review the economic and fiscal impacts, overall, of outdoor recreation assets on the county. </a:t>
            </a:r>
            <a:endParaRPr lang="en-US" sz="1800" dirty="0">
              <a:latin typeface="Arial" panose="020B0604020202020204" pitchFamily="34" charset="0"/>
            </a:endParaRPr>
          </a:p>
          <a:p>
            <a:pPr marL="45720" indent="0">
              <a:lnSpc>
                <a:spcPct val="120000"/>
              </a:lnSpc>
              <a:spcBef>
                <a:spcPts val="600"/>
              </a:spcBef>
              <a:buNone/>
            </a:pPr>
            <a:r>
              <a:rPr lang="en-US" sz="1800" b="0" i="0" dirty="0">
                <a:effectLst/>
                <a:latin typeface="Arial" panose="020B0604020202020204" pitchFamily="34" charset="0"/>
              </a:rPr>
              <a:t>This work built upon previous efforts to better understanding of tourist behavior, spending, and impact undertaken through the Grand Profile. Summit Economics was able to analyze the information collected by the Grand Profile</a:t>
            </a:r>
            <a:r>
              <a:rPr lang="en-US" sz="1800" b="0" i="0" baseline="30000" dirty="0">
                <a:effectLst/>
                <a:latin typeface="Arial" panose="020B0604020202020204" pitchFamily="34" charset="0"/>
              </a:rPr>
              <a:t>1</a:t>
            </a:r>
            <a:r>
              <a:rPr lang="en-US" sz="1800" dirty="0">
                <a:latin typeface="Arial" panose="020B0604020202020204" pitchFamily="34" charset="0"/>
              </a:rPr>
              <a:t>, add accurate estimates of visitation and tourist behavior in Grand County, and deepen and augment the conclusions through extensive secondary research. </a:t>
            </a:r>
          </a:p>
          <a:p>
            <a:pPr marL="45720" indent="0">
              <a:spcBef>
                <a:spcPts val="600"/>
              </a:spcBef>
              <a:buNone/>
            </a:pPr>
            <a:endParaRPr lang="en-US" sz="1800" dirty="0">
              <a:latin typeface="Arial" panose="020B0604020202020204" pitchFamily="34" charset="0"/>
            </a:endParaRPr>
          </a:p>
          <a:p>
            <a:pPr marL="45720" indent="0">
              <a:spcBef>
                <a:spcPts val="600"/>
              </a:spcBef>
              <a:buNone/>
            </a:pPr>
            <a:r>
              <a:rPr lang="en-US" sz="1800" dirty="0">
                <a:latin typeface="Arial" panose="020B0604020202020204" pitchFamily="34" charset="0"/>
              </a:rPr>
              <a:t>The key findings include: </a:t>
            </a:r>
          </a:p>
          <a:p>
            <a:pPr marL="45720" indent="0">
              <a:spcBef>
                <a:spcPts val="600"/>
              </a:spcBef>
              <a:buNone/>
            </a:pPr>
            <a:r>
              <a:rPr lang="en-US" sz="1800" b="1" dirty="0">
                <a:latin typeface="Arial" panose="020B0604020202020204" pitchFamily="34" charset="0"/>
              </a:rPr>
              <a:t>	</a:t>
            </a:r>
            <a:r>
              <a:rPr lang="en-US" sz="1800" dirty="0">
                <a:latin typeface="Arial" panose="020B0604020202020204" pitchFamily="34" charset="0"/>
              </a:rPr>
              <a:t>- </a:t>
            </a:r>
            <a:r>
              <a:rPr lang="en-US" sz="1800" b="1" i="1" dirty="0">
                <a:latin typeface="Arial" panose="020B0604020202020204" pitchFamily="34" charset="0"/>
              </a:rPr>
              <a:t>Outdoor recreation tourism accounts for approximately 61% </a:t>
            </a:r>
            <a:r>
              <a:rPr lang="en-US" sz="1800" dirty="0">
                <a:latin typeface="Arial" panose="020B0604020202020204" pitchFamily="34" charset="0"/>
              </a:rPr>
              <a:t>of the Grand County economy</a:t>
            </a:r>
          </a:p>
          <a:p>
            <a:pPr marL="45720" indent="0">
              <a:spcBef>
                <a:spcPts val="600"/>
              </a:spcBef>
              <a:buNone/>
            </a:pPr>
            <a:r>
              <a:rPr lang="en-US" sz="1800" dirty="0">
                <a:latin typeface="Arial" panose="020B0604020202020204" pitchFamily="34" charset="0"/>
              </a:rPr>
              <a:t>	- Overall impacts from </a:t>
            </a:r>
            <a:r>
              <a:rPr lang="en-US" sz="1800" b="1" dirty="0">
                <a:latin typeface="Arial" panose="020B0604020202020204" pitchFamily="34" charset="0"/>
              </a:rPr>
              <a:t>outdoor recreation accounts for approximately </a:t>
            </a:r>
            <a:r>
              <a:rPr lang="en-US" sz="1800" b="1" i="1" dirty="0">
                <a:latin typeface="Arial" panose="020B0604020202020204" pitchFamily="34" charset="0"/>
              </a:rPr>
              <a:t>78% of the Grand County economy</a:t>
            </a:r>
          </a:p>
          <a:p>
            <a:pPr marL="45720" indent="0">
              <a:spcBef>
                <a:spcPts val="600"/>
              </a:spcBef>
              <a:buNone/>
            </a:pPr>
            <a:r>
              <a:rPr lang="en-US" sz="1800" dirty="0">
                <a:latin typeface="Arial" panose="020B0604020202020204" pitchFamily="34" charset="0"/>
              </a:rPr>
              <a:t>	- These impacts generate  </a:t>
            </a:r>
            <a:r>
              <a:rPr lang="en-US" sz="1800" b="1" i="1" dirty="0">
                <a:latin typeface="Arial" panose="020B0604020202020204" pitchFamily="34" charset="0"/>
              </a:rPr>
              <a:t>8058 of the county’s jobs</a:t>
            </a:r>
          </a:p>
          <a:p>
            <a:pPr marL="45720" indent="0">
              <a:spcBef>
                <a:spcPts val="600"/>
              </a:spcBef>
              <a:buNone/>
            </a:pPr>
            <a:r>
              <a:rPr lang="en-US" sz="1800" dirty="0">
                <a:latin typeface="Arial" panose="020B0604020202020204" pitchFamily="34" charset="0"/>
              </a:rPr>
              <a:t>	- Spending by outdoor recreation tourists accounts for </a:t>
            </a:r>
            <a:r>
              <a:rPr lang="en-US" sz="1800" b="1" i="1" dirty="0">
                <a:latin typeface="Arial" panose="020B0604020202020204" pitchFamily="34" charset="0"/>
              </a:rPr>
              <a:t>73% of the county’s sales tax revenues</a:t>
            </a:r>
          </a:p>
          <a:p>
            <a:pPr marL="45720" indent="0">
              <a:spcBef>
                <a:spcPts val="600"/>
              </a:spcBef>
              <a:buNone/>
            </a:pPr>
            <a:r>
              <a:rPr lang="en-US" sz="1800" dirty="0">
                <a:latin typeface="Arial" panose="020B0604020202020204" pitchFamily="34" charset="0"/>
              </a:rPr>
              <a:t>	- Outdoor tourism sales taxes contributed </a:t>
            </a:r>
            <a:r>
              <a:rPr lang="en-US" sz="1800" b="1" i="1" dirty="0">
                <a:latin typeface="Arial" panose="020B0604020202020204" pitchFamily="34" charset="0"/>
              </a:rPr>
              <a:t>$1.25M to County’s ‘Open Lands,  Rivers, and Trails’ Fund in 2019</a:t>
            </a:r>
          </a:p>
          <a:p>
            <a:pPr marL="45720" indent="0">
              <a:spcBef>
                <a:spcPts val="600"/>
              </a:spcBef>
              <a:buNone/>
            </a:pPr>
            <a:r>
              <a:rPr lang="en-US" sz="1800" dirty="0">
                <a:latin typeface="Arial" panose="020B0604020202020204" pitchFamily="34" charset="0"/>
              </a:rPr>
              <a:t>	- </a:t>
            </a:r>
            <a:r>
              <a:rPr lang="en-US" sz="1800" b="1" i="1" dirty="0">
                <a:latin typeface="Arial" panose="020B0604020202020204" pitchFamily="34" charset="0"/>
              </a:rPr>
              <a:t>Second homes account for 72% of residential property taxes </a:t>
            </a:r>
            <a:r>
              <a:rPr lang="en-US" sz="1800" dirty="0">
                <a:latin typeface="Arial" panose="020B0604020202020204" pitchFamily="34" charset="0"/>
              </a:rPr>
              <a:t>in the county and most of the construction industry</a:t>
            </a:r>
          </a:p>
          <a:p>
            <a:pPr marL="45720" indent="0">
              <a:spcBef>
                <a:spcPts val="600"/>
              </a:spcBef>
              <a:buNone/>
            </a:pPr>
            <a:r>
              <a:rPr lang="en-US" sz="1800" dirty="0">
                <a:latin typeface="Arial" panose="020B0604020202020204" pitchFamily="34" charset="0"/>
              </a:rPr>
              <a:t>	- Homes closer to outdoor recreational assets show a </a:t>
            </a:r>
            <a:r>
              <a:rPr lang="en-US" sz="1800" b="1" i="1" dirty="0">
                <a:latin typeface="Arial" panose="020B0604020202020204" pitchFamily="34" charset="0"/>
              </a:rPr>
              <a:t>58% greater dollar per square foot value</a:t>
            </a:r>
          </a:p>
          <a:p>
            <a:pPr marL="45720" indent="0">
              <a:spcBef>
                <a:spcPts val="600"/>
              </a:spcBef>
              <a:buNone/>
            </a:pPr>
            <a:endParaRPr lang="en-US" sz="1800" dirty="0">
              <a:latin typeface="Arial" panose="020B0604020202020204" pitchFamily="34" charset="0"/>
            </a:endParaRPr>
          </a:p>
          <a:p>
            <a:pPr marL="45720" indent="0">
              <a:lnSpc>
                <a:spcPct val="120000"/>
              </a:lnSpc>
              <a:spcBef>
                <a:spcPts val="600"/>
              </a:spcBef>
              <a:buNone/>
            </a:pPr>
            <a:r>
              <a:rPr lang="en-US" sz="1800" dirty="0">
                <a:latin typeface="Arial" panose="020B0604020202020204" pitchFamily="34" charset="0"/>
              </a:rPr>
              <a:t>The contribution of the county’s outdoor recreation sector is significantly larger than that of any other industry in the county and continues its historical role of being the main driver behind the economy of Grand County. </a:t>
            </a:r>
          </a:p>
        </p:txBody>
      </p:sp>
      <p:sp>
        <p:nvSpPr>
          <p:cNvPr id="5" name="Slide Number Placeholder 4">
            <a:extLst>
              <a:ext uri="{FF2B5EF4-FFF2-40B4-BE49-F238E27FC236}">
                <a16:creationId xmlns:a16="http://schemas.microsoft.com/office/drawing/2014/main" xmlns="" id="{EBF25A4D-1771-4055-A316-5F11AE3DA431}"/>
              </a:ext>
            </a:extLst>
          </p:cNvPr>
          <p:cNvSpPr>
            <a:spLocks noGrp="1"/>
          </p:cNvSpPr>
          <p:nvPr>
            <p:ph type="sldNum" sz="quarter" idx="12"/>
          </p:nvPr>
        </p:nvSpPr>
        <p:spPr/>
        <p:txBody>
          <a:bodyPr/>
          <a:lstStyle/>
          <a:p>
            <a:fld id="{CA8D9AD5-F248-4919-864A-CFD76CC027D6}" type="slidenum">
              <a:rPr lang="en-US" smtClean="0"/>
              <a:t>6</a:t>
            </a:fld>
            <a:endParaRPr lang="en-US" dirty="0"/>
          </a:p>
        </p:txBody>
      </p:sp>
      <p:sp>
        <p:nvSpPr>
          <p:cNvPr id="6" name="Footer Placeholder 5">
            <a:extLst>
              <a:ext uri="{FF2B5EF4-FFF2-40B4-BE49-F238E27FC236}">
                <a16:creationId xmlns:a16="http://schemas.microsoft.com/office/drawing/2014/main" xmlns="" id="{766BDFAA-55A0-48D5-9069-98A1FE0B8F64}"/>
              </a:ext>
            </a:extLst>
          </p:cNvPr>
          <p:cNvSpPr>
            <a:spLocks noGrp="1"/>
          </p:cNvSpPr>
          <p:nvPr>
            <p:ph type="ftr" sz="quarter" idx="11"/>
          </p:nvPr>
        </p:nvSpPr>
        <p:spPr/>
        <p:txBody>
          <a:bodyPr/>
          <a:lstStyle/>
          <a:p>
            <a:r>
              <a:rPr lang="en-US"/>
              <a:t>Summit Economics, LLC</a:t>
            </a:r>
            <a:endParaRPr lang="en-US" dirty="0"/>
          </a:p>
        </p:txBody>
      </p:sp>
      <p:sp>
        <p:nvSpPr>
          <p:cNvPr id="7" name="TextBox 6">
            <a:extLst>
              <a:ext uri="{FF2B5EF4-FFF2-40B4-BE49-F238E27FC236}">
                <a16:creationId xmlns:a16="http://schemas.microsoft.com/office/drawing/2014/main" xmlns="" id="{56600ED8-101A-42A6-947B-6570D0B50522}"/>
              </a:ext>
            </a:extLst>
          </p:cNvPr>
          <p:cNvSpPr txBox="1"/>
          <p:nvPr/>
        </p:nvSpPr>
        <p:spPr>
          <a:xfrm>
            <a:off x="485776" y="6245162"/>
            <a:ext cx="8635646" cy="369332"/>
          </a:xfrm>
          <a:prstGeom prst="rect">
            <a:avLst/>
          </a:prstGeom>
          <a:noFill/>
        </p:spPr>
        <p:txBody>
          <a:bodyPr wrap="square" rtlCol="0">
            <a:spAutoFit/>
          </a:bodyPr>
          <a:lstStyle/>
          <a:p>
            <a:r>
              <a:rPr lang="en-US" baseline="30000" dirty="0"/>
              <a:t>1    This critical source of information could not have been used without the cooperation and assistance of Jeremy </a:t>
            </a:r>
            <a:r>
              <a:rPr lang="en-US" baseline="30000" dirty="0" err="1"/>
              <a:t>Kennell</a:t>
            </a:r>
            <a:r>
              <a:rPr lang="en-US" baseline="30000" dirty="0"/>
              <a:t> </a:t>
            </a:r>
            <a:r>
              <a:rPr lang="en-US" dirty="0"/>
              <a:t>  </a:t>
            </a:r>
          </a:p>
        </p:txBody>
      </p:sp>
      <p:sp>
        <p:nvSpPr>
          <p:cNvPr id="8" name="Title 1">
            <a:extLst>
              <a:ext uri="{FF2B5EF4-FFF2-40B4-BE49-F238E27FC236}">
                <a16:creationId xmlns:a16="http://schemas.microsoft.com/office/drawing/2014/main" xmlns="" id="{87AFDE48-867D-4FF0-BC20-FA59663F6A53}"/>
              </a:ext>
            </a:extLst>
          </p:cNvPr>
          <p:cNvSpPr txBox="1">
            <a:spLocks/>
          </p:cNvSpPr>
          <p:nvPr/>
        </p:nvSpPr>
        <p:spPr>
          <a:xfrm>
            <a:off x="0" y="266039"/>
            <a:ext cx="11356622" cy="864092"/>
          </a:xfrm>
          <a:prstGeom prst="rect">
            <a:avLst/>
          </a:prstGeom>
          <a:solidFill>
            <a:schemeClr val="tx2"/>
          </a:solidFill>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itchFamily="34" charset="0"/>
              <a:buNone/>
              <a:defRPr sz="3400" b="0" kern="1200">
                <a:solidFill>
                  <a:schemeClr val="tx2">
                    <a:lumMod val="75000"/>
                  </a:schemeClr>
                </a:solidFill>
                <a:latin typeface="+mj-lt"/>
                <a:ea typeface="+mj-ea"/>
                <a:cs typeface="+mj-cs"/>
              </a:defRPr>
            </a:lvl1pPr>
          </a:lstStyle>
          <a:p>
            <a:r>
              <a:rPr lang="en-US" sz="4000" dirty="0">
                <a:solidFill>
                  <a:schemeClr val="bg1"/>
                </a:solidFill>
              </a:rPr>
              <a:t>    Project Summary</a:t>
            </a:r>
            <a:endParaRPr lang="en-US" sz="3600" dirty="0">
              <a:solidFill>
                <a:schemeClr val="bg1"/>
              </a:solidFill>
            </a:endParaRPr>
          </a:p>
        </p:txBody>
      </p:sp>
    </p:spTree>
    <p:extLst>
      <p:ext uri="{BB962C8B-B14F-4D97-AF65-F5344CB8AC3E}">
        <p14:creationId xmlns:p14="http://schemas.microsoft.com/office/powerpoint/2010/main" val="288151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xmlns="" id="{650C69B1-6FB1-4B00-9252-C98E58EF8C59}"/>
              </a:ext>
            </a:extLst>
          </p:cNvPr>
          <p:cNvSpPr>
            <a:spLocks noGrp="1"/>
          </p:cNvSpPr>
          <p:nvPr>
            <p:ph type="sldNum" sz="quarter" idx="12"/>
          </p:nvPr>
        </p:nvSpPr>
        <p:spPr/>
        <p:txBody>
          <a:bodyPr/>
          <a:lstStyle/>
          <a:p>
            <a:pPr>
              <a:spcAft>
                <a:spcPts val="600"/>
              </a:spcAft>
            </a:pPr>
            <a:fld id="{CA8D9AD5-F248-4919-864A-CFD76CC027D6}" type="slidenum">
              <a:rPr lang="en-US" smtClean="0"/>
              <a:pPr>
                <a:spcAft>
                  <a:spcPts val="600"/>
                </a:spcAft>
              </a:pPr>
              <a:t>7</a:t>
            </a:fld>
            <a:endParaRPr lang="en-US" dirty="0"/>
          </a:p>
        </p:txBody>
      </p:sp>
      <p:graphicFrame>
        <p:nvGraphicFramePr>
          <p:cNvPr id="17" name="Content Placeholder 2">
            <a:extLst>
              <a:ext uri="{FF2B5EF4-FFF2-40B4-BE49-F238E27FC236}">
                <a16:creationId xmlns:a16="http://schemas.microsoft.com/office/drawing/2014/main" xmlns="" id="{E0CA4CB5-2DAA-48A6-BA19-156F510CCE9A}"/>
              </a:ext>
            </a:extLst>
          </p:cNvPr>
          <p:cNvGraphicFramePr>
            <a:graphicFrameLocks noGrp="1"/>
          </p:cNvGraphicFramePr>
          <p:nvPr>
            <p:ph idx="1"/>
            <p:extLst>
              <p:ext uri="{D42A27DB-BD31-4B8C-83A1-F6EECF244321}">
                <p14:modId xmlns:p14="http://schemas.microsoft.com/office/powerpoint/2010/main" val="2592724687"/>
              </p:ext>
            </p:extLst>
          </p:nvPr>
        </p:nvGraphicFramePr>
        <p:xfrm>
          <a:off x="1805939" y="1572197"/>
          <a:ext cx="7239001" cy="4600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xmlns="" id="{73BAA57F-CD94-46A1-9697-31159D43EF5E}"/>
              </a:ext>
            </a:extLst>
          </p:cNvPr>
          <p:cNvSpPr txBox="1">
            <a:spLocks/>
          </p:cNvSpPr>
          <p:nvPr/>
        </p:nvSpPr>
        <p:spPr>
          <a:xfrm>
            <a:off x="-1" y="564404"/>
            <a:ext cx="10850880" cy="1233424"/>
          </a:xfrm>
          <a:prstGeom prst="rect">
            <a:avLst/>
          </a:prstGeom>
          <a:solidFill>
            <a:schemeClr val="tx2"/>
          </a:solidFill>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itchFamily="34" charset="0"/>
              <a:buNone/>
              <a:defRPr sz="3400" b="0" kern="1200">
                <a:solidFill>
                  <a:schemeClr val="tx2">
                    <a:lumMod val="75000"/>
                  </a:schemeClr>
                </a:solidFill>
                <a:latin typeface="+mj-lt"/>
                <a:ea typeface="+mj-ea"/>
                <a:cs typeface="+mj-cs"/>
              </a:defRPr>
            </a:lvl1pPr>
          </a:lstStyle>
          <a:p>
            <a:r>
              <a:rPr lang="en-US" sz="4000" dirty="0">
                <a:solidFill>
                  <a:schemeClr val="bg1"/>
                </a:solidFill>
              </a:rPr>
              <a:t> Introduction and Study Overview</a:t>
            </a:r>
            <a:endParaRPr lang="en-US" sz="3600" dirty="0">
              <a:solidFill>
                <a:schemeClr val="bg1"/>
              </a:solidFill>
            </a:endParaRPr>
          </a:p>
        </p:txBody>
      </p:sp>
      <p:sp>
        <p:nvSpPr>
          <p:cNvPr id="3" name="Footer Placeholder 2">
            <a:extLst>
              <a:ext uri="{FF2B5EF4-FFF2-40B4-BE49-F238E27FC236}">
                <a16:creationId xmlns:a16="http://schemas.microsoft.com/office/drawing/2014/main" xmlns="" id="{AECF2014-7CCD-4DE5-9B41-CE77CE4AC9C0}"/>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3278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0" y="1143000"/>
            <a:ext cx="9144000" cy="962971"/>
          </a:xfrm>
        </p:spPr>
        <p:txBody>
          <a:bodyPr>
            <a:normAutofit/>
          </a:bodyPr>
          <a:lstStyle/>
          <a:p>
            <a:pPr marL="0" marR="0">
              <a:lnSpc>
                <a:spcPct val="107000"/>
              </a:lnSpc>
              <a:spcBef>
                <a:spcPts val="0"/>
              </a:spcBef>
              <a:spcAft>
                <a:spcPts val="800"/>
              </a:spcAft>
            </a:pPr>
            <a:r>
              <a:rPr lang="en-US" sz="5400" dirty="0">
                <a:effectLst/>
                <a:latin typeface="Calibri" panose="020F0502020204030204" pitchFamily="34" charset="0"/>
                <a:ea typeface="Calibri" panose="020F0502020204030204" pitchFamily="34" charset="0"/>
                <a:cs typeface="Times New Roman" panose="02020603050405020304" pitchFamily="18" charset="0"/>
              </a:rPr>
              <a:t>Research Objective</a:t>
            </a:r>
          </a:p>
        </p:txBody>
      </p:sp>
      <p:sp>
        <p:nvSpPr>
          <p:cNvPr id="5" name="Text Placeholder 2"/>
          <p:cNvSpPr>
            <a:spLocks noGrp="1"/>
          </p:cNvSpPr>
          <p:nvPr>
            <p:ph type="body" idx="1"/>
          </p:nvPr>
        </p:nvSpPr>
        <p:spPr/>
        <p:txBody>
          <a:bodyPr>
            <a:normAutofit fontScale="92500" lnSpcReduction="20000"/>
          </a:bodyPr>
          <a:lstStyle/>
          <a:p>
            <a:pPr marL="0" marR="0">
              <a:lnSpc>
                <a:spcPct val="107000"/>
              </a:lnSpc>
              <a:spcBef>
                <a:spcPts val="0"/>
              </a:spcBef>
              <a:spcAft>
                <a:spcPts val="800"/>
              </a:spcAft>
            </a:pPr>
            <a:r>
              <a:rPr lang="en-US" sz="2800" b="1" i="1" dirty="0">
                <a:effectLst/>
                <a:latin typeface="Calibri" panose="020F0502020204030204" pitchFamily="34" charset="0"/>
                <a:ea typeface="Calibri" panose="020F0502020204030204" pitchFamily="34" charset="0"/>
                <a:cs typeface="Times New Roman" panose="02020603050405020304" pitchFamily="18" charset="0"/>
              </a:rPr>
              <a:t>“Document the size and types of tourism, and the economic and fiscal impacts of outdoor recreation-based tourism on Grand County.”  </a:t>
            </a:r>
            <a:endParaRPr lang="en-US" sz="2800" b="1" i="1" dirty="0"/>
          </a:p>
        </p:txBody>
      </p:sp>
      <p:sp>
        <p:nvSpPr>
          <p:cNvPr id="2" name="Slide Number Placeholder 1">
            <a:extLst>
              <a:ext uri="{FF2B5EF4-FFF2-40B4-BE49-F238E27FC236}">
                <a16:creationId xmlns:a16="http://schemas.microsoft.com/office/drawing/2014/main" xmlns="" id="{C99A5AFF-1489-429B-89E2-48E995CCFD9A}"/>
              </a:ext>
            </a:extLst>
          </p:cNvPr>
          <p:cNvSpPr>
            <a:spLocks noGrp="1"/>
          </p:cNvSpPr>
          <p:nvPr>
            <p:ph type="sldNum" sz="quarter" idx="12"/>
          </p:nvPr>
        </p:nvSpPr>
        <p:spPr/>
        <p:txBody>
          <a:bodyPr/>
          <a:lstStyle/>
          <a:p>
            <a:fld id="{CA8D9AD5-F248-4919-864A-CFD76CC027D6}" type="slidenum">
              <a:rPr lang="en-US" sz="1200" smtClean="0"/>
              <a:pPr/>
              <a:t>8</a:t>
            </a:fld>
            <a:endParaRPr lang="en-US" sz="1200" dirty="0"/>
          </a:p>
        </p:txBody>
      </p:sp>
      <p:sp>
        <p:nvSpPr>
          <p:cNvPr id="6" name="Rectangle 5" descr="Bullseye">
            <a:extLst>
              <a:ext uri="{FF2B5EF4-FFF2-40B4-BE49-F238E27FC236}">
                <a16:creationId xmlns:a16="http://schemas.microsoft.com/office/drawing/2014/main" xmlns="" id="{27110C8A-116E-4E37-9DE7-D2E7B19FFFD1}"/>
              </a:ext>
            </a:extLst>
          </p:cNvPr>
          <p:cNvSpPr/>
          <p:nvPr/>
        </p:nvSpPr>
        <p:spPr>
          <a:xfrm>
            <a:off x="5614514" y="2566514"/>
            <a:ext cx="962971" cy="96297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 name="Footer Placeholder 2">
            <a:extLst>
              <a:ext uri="{FF2B5EF4-FFF2-40B4-BE49-F238E27FC236}">
                <a16:creationId xmlns:a16="http://schemas.microsoft.com/office/drawing/2014/main" xmlns="" id="{223F03CD-7183-4509-8CF9-4BE297291893}"/>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3545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910374-1A83-480E-B04D-24807F5CF99F}"/>
              </a:ext>
            </a:extLst>
          </p:cNvPr>
          <p:cNvSpPr>
            <a:spLocks noGrp="1"/>
          </p:cNvSpPr>
          <p:nvPr>
            <p:ph type="title"/>
          </p:nvPr>
        </p:nvSpPr>
        <p:spPr>
          <a:xfrm>
            <a:off x="760412" y="685800"/>
            <a:ext cx="3200400" cy="1066800"/>
          </a:xfrm>
        </p:spPr>
        <p:txBody>
          <a:bodyPr anchor="b">
            <a:normAutofit fontScale="90000"/>
          </a:bodyPr>
          <a:lstStyle/>
          <a:p>
            <a:r>
              <a:rPr lang="en-US" dirty="0">
                <a:effectLst/>
              </a:rPr>
              <a:t>Purpose of Study</a:t>
            </a:r>
            <a:br>
              <a:rPr lang="en-US" dirty="0">
                <a:effectLst/>
              </a:rPr>
            </a:br>
            <a:endParaRPr lang="en-US" dirty="0"/>
          </a:p>
        </p:txBody>
      </p:sp>
      <p:sp>
        <p:nvSpPr>
          <p:cNvPr id="9" name="Text Placeholder 2">
            <a:extLst>
              <a:ext uri="{FF2B5EF4-FFF2-40B4-BE49-F238E27FC236}">
                <a16:creationId xmlns:a16="http://schemas.microsoft.com/office/drawing/2014/main" xmlns="" id="{66335845-7310-495E-9B63-9FD154039A4C}"/>
              </a:ext>
            </a:extLst>
          </p:cNvPr>
          <p:cNvSpPr>
            <a:spLocks noGrp="1"/>
          </p:cNvSpPr>
          <p:nvPr>
            <p:ph type="body" sz="half" idx="2"/>
          </p:nvPr>
        </p:nvSpPr>
        <p:spPr>
          <a:xfrm>
            <a:off x="760412" y="1885244"/>
            <a:ext cx="3200400" cy="4104076"/>
          </a:xfrm>
        </p:spPr>
        <p:txBody>
          <a:bodyPr>
            <a:normAutofit/>
          </a:bodyPr>
          <a:lstStyle/>
          <a:p>
            <a:r>
              <a:rPr lang="en-US" sz="2000" dirty="0"/>
              <a:t>The ‘Research Objective’ describes the ‘What’.  What is it the report intended to articulate or convey?</a:t>
            </a:r>
          </a:p>
          <a:p>
            <a:r>
              <a:rPr lang="en-US" sz="2000" dirty="0"/>
              <a:t> The study’s ‘Purpose’ outlines the  ‘Why.’  Why is this study important? Why is it being undertaken? Why is it necessary? </a:t>
            </a:r>
          </a:p>
        </p:txBody>
      </p:sp>
      <p:graphicFrame>
        <p:nvGraphicFramePr>
          <p:cNvPr id="5" name="Text Placeholder 2">
            <a:extLst>
              <a:ext uri="{FF2B5EF4-FFF2-40B4-BE49-F238E27FC236}">
                <a16:creationId xmlns:a16="http://schemas.microsoft.com/office/drawing/2014/main" xmlns="" id="{626778D9-616F-409E-BB2A-25FB9FD98BDD}"/>
              </a:ext>
            </a:extLst>
          </p:cNvPr>
          <p:cNvGraphicFramePr/>
          <p:nvPr>
            <p:extLst>
              <p:ext uri="{D42A27DB-BD31-4B8C-83A1-F6EECF244321}">
                <p14:modId xmlns:p14="http://schemas.microsoft.com/office/powerpoint/2010/main" val="1049551865"/>
              </p:ext>
            </p:extLst>
          </p:nvPr>
        </p:nvGraphicFramePr>
        <p:xfrm>
          <a:off x="5305741" y="685800"/>
          <a:ext cx="6567171"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xmlns="" id="{635DD555-A4A8-4077-A15F-01D040C2FCB6}"/>
              </a:ext>
            </a:extLst>
          </p:cNvPr>
          <p:cNvSpPr>
            <a:spLocks noGrp="1"/>
          </p:cNvSpPr>
          <p:nvPr>
            <p:ph type="sldNum" sz="quarter" idx="12"/>
          </p:nvPr>
        </p:nvSpPr>
        <p:spPr/>
        <p:txBody>
          <a:bodyPr/>
          <a:lstStyle/>
          <a:p>
            <a:fld id="{CA8D9AD5-F248-4919-864A-CFD76CC027D6}" type="slidenum">
              <a:rPr lang="en-US" smtClean="0"/>
              <a:pPr/>
              <a:t>9</a:t>
            </a:fld>
            <a:endParaRPr lang="en-US" dirty="0"/>
          </a:p>
        </p:txBody>
      </p:sp>
      <p:sp>
        <p:nvSpPr>
          <p:cNvPr id="4" name="Footer Placeholder 3">
            <a:extLst>
              <a:ext uri="{FF2B5EF4-FFF2-40B4-BE49-F238E27FC236}">
                <a16:creationId xmlns:a16="http://schemas.microsoft.com/office/drawing/2014/main" xmlns="" id="{6AA6F91A-7117-4A2B-A517-EE09B75BAA8A}"/>
              </a:ext>
            </a:extLst>
          </p:cNvPr>
          <p:cNvSpPr>
            <a:spLocks noGrp="1"/>
          </p:cNvSpPr>
          <p:nvPr>
            <p:ph type="ftr" sz="quarter" idx="11"/>
          </p:nvPr>
        </p:nvSpPr>
        <p:spPr/>
        <p:txBody>
          <a:bodyPr/>
          <a:lstStyle/>
          <a:p>
            <a:r>
              <a:rPr lang="en-US"/>
              <a:t>Summit Economics, LLC</a:t>
            </a:r>
            <a:endParaRPr lang="en-US" dirty="0"/>
          </a:p>
        </p:txBody>
      </p:sp>
    </p:spTree>
    <p:extLst>
      <p:ext uri="{BB962C8B-B14F-4D97-AF65-F5344CB8AC3E}">
        <p14:creationId xmlns:p14="http://schemas.microsoft.com/office/powerpoint/2010/main" val="21246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0001084.potx" id="{22E7A37F-2161-4E4B-A340-BF7CA314E3E5}" vid="{F2416EA9-E215-4704-9EB2-B7658E7031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1386</TotalTime>
  <Words>8373</Words>
  <Application>Microsoft Office PowerPoint</Application>
  <PresentationFormat>Custom</PresentationFormat>
  <Paragraphs>1079</Paragraphs>
  <Slides>54</Slides>
  <Notes>0</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Banded Design Blue 16x9</vt:lpstr>
      <vt:lpstr>Office Theme</vt:lpstr>
      <vt:lpstr>Economic Impacts of Outdoor Recreation</vt:lpstr>
      <vt:lpstr>PowerPoint Presentation</vt:lpstr>
      <vt:lpstr>Project Sponsors</vt:lpstr>
      <vt:lpstr>Project Contributors</vt:lpstr>
      <vt:lpstr>  Table of Contents </vt:lpstr>
      <vt:lpstr>PowerPoint Presentation</vt:lpstr>
      <vt:lpstr>PowerPoint Presentation</vt:lpstr>
      <vt:lpstr>Research Objective</vt:lpstr>
      <vt:lpstr>Purpose of Study </vt:lpstr>
      <vt:lpstr>Key Questions</vt:lpstr>
      <vt:lpstr>Approach &amp; Methodology</vt:lpstr>
      <vt:lpstr>  Grand County: An Overview</vt:lpstr>
      <vt:lpstr>Grand County: A Brief History</vt:lpstr>
      <vt:lpstr>Public Lands</vt:lpstr>
      <vt:lpstr>“Land of Many Uses” </vt:lpstr>
      <vt:lpstr>Grand County – Recreation Assets Summary</vt:lpstr>
      <vt:lpstr>  Outdoor Recreation Tourism in Grand County</vt:lpstr>
      <vt:lpstr>Methodology: Grand County Tourism</vt:lpstr>
      <vt:lpstr>Grand County Tourism (2019)</vt:lpstr>
      <vt:lpstr>Weekly Grand County Visitation (2019)</vt:lpstr>
      <vt:lpstr>Top Grand County Outdoor Recreation Activities</vt:lpstr>
      <vt:lpstr>  Deeper Analysis: Tubing &amp; Sledding</vt:lpstr>
      <vt:lpstr>Visitor Types</vt:lpstr>
      <vt:lpstr>Deeper Analysis: Activity by Visitor Type</vt:lpstr>
      <vt:lpstr>Deeper Analysis: Overnight by Activity Type</vt:lpstr>
      <vt:lpstr>  Deeper Analysis: Survey Respondents Statements about Grand County</vt:lpstr>
      <vt:lpstr>  Economic Impacts of Outdoor Recreation in Grand County</vt:lpstr>
      <vt:lpstr>Methodology: Economic Impact Analysis</vt:lpstr>
      <vt:lpstr>Outdoor Recreation Tourism Impacts</vt:lpstr>
      <vt:lpstr>Top Activities – Economic Impact</vt:lpstr>
      <vt:lpstr>  Deeper Analysis… Big Spenders</vt:lpstr>
      <vt:lpstr>PowerPoint Presentation</vt:lpstr>
      <vt:lpstr>Outdoor Recreation Industry</vt:lpstr>
      <vt:lpstr>Tourism and the Grand County Economy</vt:lpstr>
      <vt:lpstr>Tourism and the Grand County Economy</vt:lpstr>
      <vt:lpstr>Validating Findings</vt:lpstr>
      <vt:lpstr>  Fiscal Impacts of Outdoor Recreation in Grand County</vt:lpstr>
      <vt:lpstr>Grand County Sales Tax</vt:lpstr>
      <vt:lpstr>Grand County Lodging Tax</vt:lpstr>
      <vt:lpstr>Grand County Property Tax</vt:lpstr>
      <vt:lpstr>Deeper Analysis: 2020 Grand County Annual Budget</vt:lpstr>
      <vt:lpstr> The Future of Outdoor Recreation In Grand County</vt:lpstr>
      <vt:lpstr>Trail Use in Grand County</vt:lpstr>
      <vt:lpstr>Grand County Growth</vt:lpstr>
      <vt:lpstr> Demographic and Recreation Trends</vt:lpstr>
      <vt:lpstr>  Climate Change</vt:lpstr>
      <vt:lpstr>PowerPoint Presentation</vt:lpstr>
      <vt:lpstr>COVID-19 and Community Movement</vt:lpstr>
      <vt:lpstr>Trails and Water Lead Recovery</vt:lpstr>
      <vt:lpstr> Conclusions &amp; Recommendations</vt:lpstr>
      <vt:lpstr>Conclusions</vt:lpstr>
      <vt:lpstr>Recommendations</vt:lpstr>
      <vt:lpstr>Final Thoughts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Impacts of Outdoor Recreation (DRAFT)</dc:title>
  <dc:creator>Jason Doedderlein</dc:creator>
  <cp:lastModifiedBy>Headwaters Trails</cp:lastModifiedBy>
  <cp:revision>56</cp:revision>
  <cp:lastPrinted>2021-03-10T22:35:33Z</cp:lastPrinted>
  <dcterms:created xsi:type="dcterms:W3CDTF">2021-01-15T17:16:24Z</dcterms:created>
  <dcterms:modified xsi:type="dcterms:W3CDTF">2021-04-06T20:53:16Z</dcterms:modified>
</cp:coreProperties>
</file>